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1"/>
  </p:notesMasterIdLst>
  <p:sldIdLst>
    <p:sldId id="334" r:id="rId6"/>
    <p:sldId id="317" r:id="rId7"/>
    <p:sldId id="326" r:id="rId8"/>
    <p:sldId id="319" r:id="rId9"/>
    <p:sldId id="320" r:id="rId10"/>
    <p:sldId id="321" r:id="rId11"/>
    <p:sldId id="323" r:id="rId12"/>
    <p:sldId id="324" r:id="rId13"/>
    <p:sldId id="308" r:id="rId14"/>
    <p:sldId id="327" r:id="rId15"/>
    <p:sldId id="258" r:id="rId16"/>
    <p:sldId id="259" r:id="rId17"/>
    <p:sldId id="260" r:id="rId18"/>
    <p:sldId id="261" r:id="rId19"/>
    <p:sldId id="262" r:id="rId2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DDC"/>
    <a:srgbClr val="8DC73F"/>
    <a:srgbClr val="F47D30"/>
    <a:srgbClr val="B5D7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76" autoAdjust="0"/>
    <p:restoredTop sz="94966" autoAdjust="0"/>
  </p:normalViewPr>
  <p:slideViewPr>
    <p:cSldViewPr snapToGrid="0">
      <p:cViewPr varScale="1">
        <p:scale>
          <a:sx n="105" d="100"/>
          <a:sy n="105" d="100"/>
        </p:scale>
        <p:origin x="816" y="102"/>
      </p:cViewPr>
      <p:guideLst/>
    </p:cSldViewPr>
  </p:slideViewPr>
  <p:outlineViewPr>
    <p:cViewPr>
      <p:scale>
        <a:sx n="33" d="100"/>
        <a:sy n="33" d="100"/>
      </p:scale>
      <p:origin x="0" y="-576"/>
    </p:cViewPr>
  </p:outlineViewPr>
  <p:notesTextViewPr>
    <p:cViewPr>
      <p:scale>
        <a:sx n="3" d="2"/>
        <a:sy n="3" d="2"/>
      </p:scale>
      <p:origin x="0" y="0"/>
    </p:cViewPr>
  </p:notesTextViewPr>
  <p:notesViewPr>
    <p:cSldViewPr snapToGrid="0">
      <p:cViewPr varScale="1">
        <p:scale>
          <a:sx n="61" d="100"/>
          <a:sy n="61" d="100"/>
        </p:scale>
        <p:origin x="2724"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FFC9CC9-9B53-481F-9256-AFCFD5625975}" type="datetimeFigureOut">
              <a:rPr lang="en-US" smtClean="0"/>
              <a:t>9/15/2025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97257F1-1ACC-436C-8476-69E6F5DA4FCC}" type="slidenum">
              <a:rPr lang="en-US" smtClean="0"/>
              <a:t>‹#›</a:t>
            </a:fld>
            <a:endParaRPr lang="en-US"/>
          </a:p>
        </p:txBody>
      </p:sp>
    </p:spTree>
    <p:extLst>
      <p:ext uri="{BB962C8B-B14F-4D97-AF65-F5344CB8AC3E}">
        <p14:creationId xmlns:p14="http://schemas.microsoft.com/office/powerpoint/2010/main" val="4014896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8D9B9-42D0-40DF-BEE9-12C5C7209A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F91BCB-13BE-465C-9EC1-67C79B3AFF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A6B67B-120D-4460-BF98-06A29A7C9EB9}"/>
              </a:ext>
            </a:extLst>
          </p:cNvPr>
          <p:cNvSpPr>
            <a:spLocks noGrp="1"/>
          </p:cNvSpPr>
          <p:nvPr>
            <p:ph type="dt" sz="half" idx="10"/>
          </p:nvPr>
        </p:nvSpPr>
        <p:spPr/>
        <p:txBody>
          <a:bodyPr/>
          <a:lstStyle/>
          <a:p>
            <a:fld id="{31A8F472-D53D-43E2-8B17-D46260A20695}" type="datetimeFigureOut">
              <a:rPr lang="en-US" smtClean="0"/>
              <a:t>9/15/2025</a:t>
            </a:fld>
            <a:endParaRPr lang="en-US"/>
          </a:p>
        </p:txBody>
      </p:sp>
      <p:sp>
        <p:nvSpPr>
          <p:cNvPr id="5" name="Footer Placeholder 4">
            <a:extLst>
              <a:ext uri="{FF2B5EF4-FFF2-40B4-BE49-F238E27FC236}">
                <a16:creationId xmlns:a16="http://schemas.microsoft.com/office/drawing/2014/main" id="{C6EE3E2D-151A-495B-9C86-CF0B1402B6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8E2FC5-175D-4904-898A-3F1537618642}"/>
              </a:ext>
            </a:extLst>
          </p:cNvPr>
          <p:cNvSpPr>
            <a:spLocks noGrp="1"/>
          </p:cNvSpPr>
          <p:nvPr>
            <p:ph type="sldNum" sz="quarter" idx="12"/>
          </p:nvPr>
        </p:nvSpPr>
        <p:spPr/>
        <p:txBody>
          <a:bodyPr/>
          <a:lstStyle/>
          <a:p>
            <a:fld id="{6E859C4C-B9EC-4FE7-B6D9-E1392523467B}" type="slidenum">
              <a:rPr lang="en-US" smtClean="0"/>
              <a:t>‹#›</a:t>
            </a:fld>
            <a:endParaRPr lang="en-US"/>
          </a:p>
        </p:txBody>
      </p:sp>
    </p:spTree>
    <p:extLst>
      <p:ext uri="{BB962C8B-B14F-4D97-AF65-F5344CB8AC3E}">
        <p14:creationId xmlns:p14="http://schemas.microsoft.com/office/powerpoint/2010/main" val="143460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08D05-AB57-4FB4-A8C6-62FA15786F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598814-424E-4016-BBB8-1AF6AD2E32C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9C93CC-041B-494F-8B1F-696C9403A8EE}"/>
              </a:ext>
            </a:extLst>
          </p:cNvPr>
          <p:cNvSpPr>
            <a:spLocks noGrp="1"/>
          </p:cNvSpPr>
          <p:nvPr>
            <p:ph type="dt" sz="half" idx="10"/>
          </p:nvPr>
        </p:nvSpPr>
        <p:spPr/>
        <p:txBody>
          <a:bodyPr/>
          <a:lstStyle/>
          <a:p>
            <a:fld id="{31A8F472-D53D-43E2-8B17-D46260A20695}" type="datetimeFigureOut">
              <a:rPr lang="en-US" smtClean="0"/>
              <a:t>9/15/2025</a:t>
            </a:fld>
            <a:endParaRPr lang="en-US"/>
          </a:p>
        </p:txBody>
      </p:sp>
      <p:sp>
        <p:nvSpPr>
          <p:cNvPr id="5" name="Footer Placeholder 4">
            <a:extLst>
              <a:ext uri="{FF2B5EF4-FFF2-40B4-BE49-F238E27FC236}">
                <a16:creationId xmlns:a16="http://schemas.microsoft.com/office/drawing/2014/main" id="{B334B9E9-1C56-4E41-9054-0862333D7C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42B67D-FB9C-4B57-82AD-1491E2E0E2AE}"/>
              </a:ext>
            </a:extLst>
          </p:cNvPr>
          <p:cNvSpPr>
            <a:spLocks noGrp="1"/>
          </p:cNvSpPr>
          <p:nvPr>
            <p:ph type="sldNum" sz="quarter" idx="12"/>
          </p:nvPr>
        </p:nvSpPr>
        <p:spPr/>
        <p:txBody>
          <a:bodyPr/>
          <a:lstStyle/>
          <a:p>
            <a:fld id="{6E859C4C-B9EC-4FE7-B6D9-E1392523467B}" type="slidenum">
              <a:rPr lang="en-US" smtClean="0"/>
              <a:t>‹#›</a:t>
            </a:fld>
            <a:endParaRPr lang="en-US"/>
          </a:p>
        </p:txBody>
      </p:sp>
    </p:spTree>
    <p:extLst>
      <p:ext uri="{BB962C8B-B14F-4D97-AF65-F5344CB8AC3E}">
        <p14:creationId xmlns:p14="http://schemas.microsoft.com/office/powerpoint/2010/main" val="2703123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54A71C-B2CA-41E2-93F5-63DB791763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6B2ED7-3BD3-40B8-8980-F97595DBCC7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B2FFA0-C890-4BB7-985E-406196BB71F1}"/>
              </a:ext>
            </a:extLst>
          </p:cNvPr>
          <p:cNvSpPr>
            <a:spLocks noGrp="1"/>
          </p:cNvSpPr>
          <p:nvPr>
            <p:ph type="dt" sz="half" idx="10"/>
          </p:nvPr>
        </p:nvSpPr>
        <p:spPr/>
        <p:txBody>
          <a:bodyPr/>
          <a:lstStyle/>
          <a:p>
            <a:fld id="{31A8F472-D53D-43E2-8B17-D46260A20695}" type="datetimeFigureOut">
              <a:rPr lang="en-US" smtClean="0"/>
              <a:t>9/15/2025</a:t>
            </a:fld>
            <a:endParaRPr lang="en-US"/>
          </a:p>
        </p:txBody>
      </p:sp>
      <p:sp>
        <p:nvSpPr>
          <p:cNvPr id="5" name="Footer Placeholder 4">
            <a:extLst>
              <a:ext uri="{FF2B5EF4-FFF2-40B4-BE49-F238E27FC236}">
                <a16:creationId xmlns:a16="http://schemas.microsoft.com/office/drawing/2014/main" id="{A2F11ABB-FF39-444C-A18B-2254A5ACC6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ED0DA0-F849-4CC2-B94E-9CD04786AEBC}"/>
              </a:ext>
            </a:extLst>
          </p:cNvPr>
          <p:cNvSpPr>
            <a:spLocks noGrp="1"/>
          </p:cNvSpPr>
          <p:nvPr>
            <p:ph type="sldNum" sz="quarter" idx="12"/>
          </p:nvPr>
        </p:nvSpPr>
        <p:spPr/>
        <p:txBody>
          <a:bodyPr/>
          <a:lstStyle/>
          <a:p>
            <a:fld id="{6E859C4C-B9EC-4FE7-B6D9-E1392523467B}" type="slidenum">
              <a:rPr lang="en-US" smtClean="0"/>
              <a:t>‹#›</a:t>
            </a:fld>
            <a:endParaRPr lang="en-US"/>
          </a:p>
        </p:txBody>
      </p:sp>
    </p:spTree>
    <p:extLst>
      <p:ext uri="{BB962C8B-B14F-4D97-AF65-F5344CB8AC3E}">
        <p14:creationId xmlns:p14="http://schemas.microsoft.com/office/powerpoint/2010/main" val="459697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33770-68F9-440F-85D7-3DEDD5560E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E1BA66-3438-4E2F-8D56-B9C71796107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F44CF6-DA1F-4BAA-A919-E7199E855046}"/>
              </a:ext>
            </a:extLst>
          </p:cNvPr>
          <p:cNvSpPr>
            <a:spLocks noGrp="1"/>
          </p:cNvSpPr>
          <p:nvPr>
            <p:ph type="dt" sz="half" idx="10"/>
          </p:nvPr>
        </p:nvSpPr>
        <p:spPr/>
        <p:txBody>
          <a:bodyPr/>
          <a:lstStyle/>
          <a:p>
            <a:fld id="{31A8F472-D53D-43E2-8B17-D46260A20695}" type="datetimeFigureOut">
              <a:rPr lang="en-US" smtClean="0"/>
              <a:t>9/15/2025</a:t>
            </a:fld>
            <a:endParaRPr lang="en-US"/>
          </a:p>
        </p:txBody>
      </p:sp>
      <p:sp>
        <p:nvSpPr>
          <p:cNvPr id="5" name="Footer Placeholder 4">
            <a:extLst>
              <a:ext uri="{FF2B5EF4-FFF2-40B4-BE49-F238E27FC236}">
                <a16:creationId xmlns:a16="http://schemas.microsoft.com/office/drawing/2014/main" id="{4A3F4E5F-066E-4B41-A6FB-2E05E4F219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23E75B-D0B8-4802-B22A-40899D5D731F}"/>
              </a:ext>
            </a:extLst>
          </p:cNvPr>
          <p:cNvSpPr>
            <a:spLocks noGrp="1"/>
          </p:cNvSpPr>
          <p:nvPr>
            <p:ph type="sldNum" sz="quarter" idx="12"/>
          </p:nvPr>
        </p:nvSpPr>
        <p:spPr/>
        <p:txBody>
          <a:bodyPr/>
          <a:lstStyle/>
          <a:p>
            <a:fld id="{6E859C4C-B9EC-4FE7-B6D9-E1392523467B}" type="slidenum">
              <a:rPr lang="en-US" smtClean="0"/>
              <a:t>‹#›</a:t>
            </a:fld>
            <a:endParaRPr lang="en-US"/>
          </a:p>
        </p:txBody>
      </p:sp>
    </p:spTree>
    <p:extLst>
      <p:ext uri="{BB962C8B-B14F-4D97-AF65-F5344CB8AC3E}">
        <p14:creationId xmlns:p14="http://schemas.microsoft.com/office/powerpoint/2010/main" val="916393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6CB73-6BFF-4066-BD84-428BF7B19D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3663E0-873B-430A-9112-23901C623D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85179F2-16B8-4FFD-ACF8-A21C8D9E456B}"/>
              </a:ext>
            </a:extLst>
          </p:cNvPr>
          <p:cNvSpPr>
            <a:spLocks noGrp="1"/>
          </p:cNvSpPr>
          <p:nvPr>
            <p:ph type="dt" sz="half" idx="10"/>
          </p:nvPr>
        </p:nvSpPr>
        <p:spPr/>
        <p:txBody>
          <a:bodyPr/>
          <a:lstStyle/>
          <a:p>
            <a:fld id="{31A8F472-D53D-43E2-8B17-D46260A20695}" type="datetimeFigureOut">
              <a:rPr lang="en-US" smtClean="0"/>
              <a:t>9/15/2025</a:t>
            </a:fld>
            <a:endParaRPr lang="en-US"/>
          </a:p>
        </p:txBody>
      </p:sp>
      <p:sp>
        <p:nvSpPr>
          <p:cNvPr id="5" name="Footer Placeholder 4">
            <a:extLst>
              <a:ext uri="{FF2B5EF4-FFF2-40B4-BE49-F238E27FC236}">
                <a16:creationId xmlns:a16="http://schemas.microsoft.com/office/drawing/2014/main" id="{E51DD582-0C61-450F-BC67-3D50FE0E5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92194A-D86D-4797-946C-DB697C9B6480}"/>
              </a:ext>
            </a:extLst>
          </p:cNvPr>
          <p:cNvSpPr>
            <a:spLocks noGrp="1"/>
          </p:cNvSpPr>
          <p:nvPr>
            <p:ph type="sldNum" sz="quarter" idx="12"/>
          </p:nvPr>
        </p:nvSpPr>
        <p:spPr/>
        <p:txBody>
          <a:bodyPr/>
          <a:lstStyle/>
          <a:p>
            <a:fld id="{6E859C4C-B9EC-4FE7-B6D9-E1392523467B}" type="slidenum">
              <a:rPr lang="en-US" smtClean="0"/>
              <a:t>‹#›</a:t>
            </a:fld>
            <a:endParaRPr lang="en-US"/>
          </a:p>
        </p:txBody>
      </p:sp>
    </p:spTree>
    <p:extLst>
      <p:ext uri="{BB962C8B-B14F-4D97-AF65-F5344CB8AC3E}">
        <p14:creationId xmlns:p14="http://schemas.microsoft.com/office/powerpoint/2010/main" val="3757805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374B1-EE10-4392-9A59-D3A37E856C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85E05B-F411-4160-BA5D-48495ABD8D3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B4BA73-558F-452F-98FD-DDE39D1D6D0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8081E0-1FEC-4608-8273-112C5E9C5330}"/>
              </a:ext>
            </a:extLst>
          </p:cNvPr>
          <p:cNvSpPr>
            <a:spLocks noGrp="1"/>
          </p:cNvSpPr>
          <p:nvPr>
            <p:ph type="dt" sz="half" idx="10"/>
          </p:nvPr>
        </p:nvSpPr>
        <p:spPr/>
        <p:txBody>
          <a:bodyPr/>
          <a:lstStyle/>
          <a:p>
            <a:fld id="{31A8F472-D53D-43E2-8B17-D46260A20695}" type="datetimeFigureOut">
              <a:rPr lang="en-US" smtClean="0"/>
              <a:t>9/15/2025</a:t>
            </a:fld>
            <a:endParaRPr lang="en-US"/>
          </a:p>
        </p:txBody>
      </p:sp>
      <p:sp>
        <p:nvSpPr>
          <p:cNvPr id="6" name="Footer Placeholder 5">
            <a:extLst>
              <a:ext uri="{FF2B5EF4-FFF2-40B4-BE49-F238E27FC236}">
                <a16:creationId xmlns:a16="http://schemas.microsoft.com/office/drawing/2014/main" id="{30E0B693-DBFE-4D0E-9976-FF8C949AD8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28AE2A-3549-473C-BC85-599984EF5C5C}"/>
              </a:ext>
            </a:extLst>
          </p:cNvPr>
          <p:cNvSpPr>
            <a:spLocks noGrp="1"/>
          </p:cNvSpPr>
          <p:nvPr>
            <p:ph type="sldNum" sz="quarter" idx="12"/>
          </p:nvPr>
        </p:nvSpPr>
        <p:spPr/>
        <p:txBody>
          <a:bodyPr/>
          <a:lstStyle/>
          <a:p>
            <a:fld id="{6E859C4C-B9EC-4FE7-B6D9-E1392523467B}" type="slidenum">
              <a:rPr lang="en-US" smtClean="0"/>
              <a:t>‹#›</a:t>
            </a:fld>
            <a:endParaRPr lang="en-US"/>
          </a:p>
        </p:txBody>
      </p:sp>
    </p:spTree>
    <p:extLst>
      <p:ext uri="{BB962C8B-B14F-4D97-AF65-F5344CB8AC3E}">
        <p14:creationId xmlns:p14="http://schemas.microsoft.com/office/powerpoint/2010/main" val="3110604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72698-C1F5-4F7E-A50B-C95035A03A4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13EF3C-8192-4AEF-9453-C6F7C8A736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227832E-E872-45F2-AB83-763A4A9F9D8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889D2D-A455-414C-A995-367E47E787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9AF6C3F-6E90-447F-A1B9-20428EF13C5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19C2E7-82AD-43FD-A7FF-EE5487F219A8}"/>
              </a:ext>
            </a:extLst>
          </p:cNvPr>
          <p:cNvSpPr>
            <a:spLocks noGrp="1"/>
          </p:cNvSpPr>
          <p:nvPr>
            <p:ph type="dt" sz="half" idx="10"/>
          </p:nvPr>
        </p:nvSpPr>
        <p:spPr/>
        <p:txBody>
          <a:bodyPr/>
          <a:lstStyle/>
          <a:p>
            <a:fld id="{31A8F472-D53D-43E2-8B17-D46260A20695}" type="datetimeFigureOut">
              <a:rPr lang="en-US" smtClean="0"/>
              <a:t>9/15/2025</a:t>
            </a:fld>
            <a:endParaRPr lang="en-US"/>
          </a:p>
        </p:txBody>
      </p:sp>
      <p:sp>
        <p:nvSpPr>
          <p:cNvPr id="8" name="Footer Placeholder 7">
            <a:extLst>
              <a:ext uri="{FF2B5EF4-FFF2-40B4-BE49-F238E27FC236}">
                <a16:creationId xmlns:a16="http://schemas.microsoft.com/office/drawing/2014/main" id="{6CB7C317-B98E-4303-9EAF-995B97AC97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342BC5-C6B2-4A5A-8758-EB990393FDF3}"/>
              </a:ext>
            </a:extLst>
          </p:cNvPr>
          <p:cNvSpPr>
            <a:spLocks noGrp="1"/>
          </p:cNvSpPr>
          <p:nvPr>
            <p:ph type="sldNum" sz="quarter" idx="12"/>
          </p:nvPr>
        </p:nvSpPr>
        <p:spPr/>
        <p:txBody>
          <a:bodyPr/>
          <a:lstStyle/>
          <a:p>
            <a:fld id="{6E859C4C-B9EC-4FE7-B6D9-E1392523467B}" type="slidenum">
              <a:rPr lang="en-US" smtClean="0"/>
              <a:t>‹#›</a:t>
            </a:fld>
            <a:endParaRPr lang="en-US"/>
          </a:p>
        </p:txBody>
      </p:sp>
    </p:spTree>
    <p:extLst>
      <p:ext uri="{BB962C8B-B14F-4D97-AF65-F5344CB8AC3E}">
        <p14:creationId xmlns:p14="http://schemas.microsoft.com/office/powerpoint/2010/main" val="3555112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C3BD-F444-4CD6-85ED-A896F51E68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D16D69-E602-4440-9153-3F4C8BCE7519}"/>
              </a:ext>
            </a:extLst>
          </p:cNvPr>
          <p:cNvSpPr>
            <a:spLocks noGrp="1"/>
          </p:cNvSpPr>
          <p:nvPr>
            <p:ph type="dt" sz="half" idx="10"/>
          </p:nvPr>
        </p:nvSpPr>
        <p:spPr/>
        <p:txBody>
          <a:bodyPr/>
          <a:lstStyle/>
          <a:p>
            <a:fld id="{31A8F472-D53D-43E2-8B17-D46260A20695}" type="datetimeFigureOut">
              <a:rPr lang="en-US" smtClean="0"/>
              <a:t>9/15/2025</a:t>
            </a:fld>
            <a:endParaRPr lang="en-US"/>
          </a:p>
        </p:txBody>
      </p:sp>
      <p:sp>
        <p:nvSpPr>
          <p:cNvPr id="4" name="Footer Placeholder 3">
            <a:extLst>
              <a:ext uri="{FF2B5EF4-FFF2-40B4-BE49-F238E27FC236}">
                <a16:creationId xmlns:a16="http://schemas.microsoft.com/office/drawing/2014/main" id="{27BA77F7-23CC-438F-8573-6B76D79290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2188AD-853F-4B06-BC95-7ADEFD1B88B2}"/>
              </a:ext>
            </a:extLst>
          </p:cNvPr>
          <p:cNvSpPr>
            <a:spLocks noGrp="1"/>
          </p:cNvSpPr>
          <p:nvPr>
            <p:ph type="sldNum" sz="quarter" idx="12"/>
          </p:nvPr>
        </p:nvSpPr>
        <p:spPr/>
        <p:txBody>
          <a:bodyPr/>
          <a:lstStyle/>
          <a:p>
            <a:fld id="{6E859C4C-B9EC-4FE7-B6D9-E1392523467B}" type="slidenum">
              <a:rPr lang="en-US" smtClean="0"/>
              <a:t>‹#›</a:t>
            </a:fld>
            <a:endParaRPr lang="en-US"/>
          </a:p>
        </p:txBody>
      </p:sp>
    </p:spTree>
    <p:extLst>
      <p:ext uri="{BB962C8B-B14F-4D97-AF65-F5344CB8AC3E}">
        <p14:creationId xmlns:p14="http://schemas.microsoft.com/office/powerpoint/2010/main" val="2536946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250F90-CD15-4A92-B651-BD65F3D9745B}"/>
              </a:ext>
            </a:extLst>
          </p:cNvPr>
          <p:cNvSpPr>
            <a:spLocks noGrp="1"/>
          </p:cNvSpPr>
          <p:nvPr>
            <p:ph type="dt" sz="half" idx="10"/>
          </p:nvPr>
        </p:nvSpPr>
        <p:spPr/>
        <p:txBody>
          <a:bodyPr/>
          <a:lstStyle/>
          <a:p>
            <a:fld id="{31A8F472-D53D-43E2-8B17-D46260A20695}" type="datetimeFigureOut">
              <a:rPr lang="en-US" smtClean="0"/>
              <a:t>9/15/2025</a:t>
            </a:fld>
            <a:endParaRPr lang="en-US"/>
          </a:p>
        </p:txBody>
      </p:sp>
      <p:sp>
        <p:nvSpPr>
          <p:cNvPr id="3" name="Footer Placeholder 2">
            <a:extLst>
              <a:ext uri="{FF2B5EF4-FFF2-40B4-BE49-F238E27FC236}">
                <a16:creationId xmlns:a16="http://schemas.microsoft.com/office/drawing/2014/main" id="{A4FA6F3F-1299-40EB-B53E-3DCC0ED836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F43859-0EAC-4E91-8492-3EAB6ADC0538}"/>
              </a:ext>
            </a:extLst>
          </p:cNvPr>
          <p:cNvSpPr>
            <a:spLocks noGrp="1"/>
          </p:cNvSpPr>
          <p:nvPr>
            <p:ph type="sldNum" sz="quarter" idx="12"/>
          </p:nvPr>
        </p:nvSpPr>
        <p:spPr/>
        <p:txBody>
          <a:bodyPr/>
          <a:lstStyle/>
          <a:p>
            <a:fld id="{6E859C4C-B9EC-4FE7-B6D9-E1392523467B}" type="slidenum">
              <a:rPr lang="en-US" smtClean="0"/>
              <a:t>‹#›</a:t>
            </a:fld>
            <a:endParaRPr lang="en-US"/>
          </a:p>
        </p:txBody>
      </p:sp>
    </p:spTree>
    <p:extLst>
      <p:ext uri="{BB962C8B-B14F-4D97-AF65-F5344CB8AC3E}">
        <p14:creationId xmlns:p14="http://schemas.microsoft.com/office/powerpoint/2010/main" val="4099172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0BE0B-4FA9-4C6D-BD7A-B1A72B7C3F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D083AB-4DCC-469C-807A-38133E5311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58402B-E93C-48BF-B788-84B3A5522C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08A0202-F88D-486C-A7F5-41EF62397D4C}"/>
              </a:ext>
            </a:extLst>
          </p:cNvPr>
          <p:cNvSpPr>
            <a:spLocks noGrp="1"/>
          </p:cNvSpPr>
          <p:nvPr>
            <p:ph type="dt" sz="half" idx="10"/>
          </p:nvPr>
        </p:nvSpPr>
        <p:spPr/>
        <p:txBody>
          <a:bodyPr/>
          <a:lstStyle/>
          <a:p>
            <a:fld id="{31A8F472-D53D-43E2-8B17-D46260A20695}" type="datetimeFigureOut">
              <a:rPr lang="en-US" smtClean="0"/>
              <a:t>9/15/2025</a:t>
            </a:fld>
            <a:endParaRPr lang="en-US"/>
          </a:p>
        </p:txBody>
      </p:sp>
      <p:sp>
        <p:nvSpPr>
          <p:cNvPr id="6" name="Footer Placeholder 5">
            <a:extLst>
              <a:ext uri="{FF2B5EF4-FFF2-40B4-BE49-F238E27FC236}">
                <a16:creationId xmlns:a16="http://schemas.microsoft.com/office/drawing/2014/main" id="{FD68C4CA-C1FF-4B36-8C1A-E0AE3ADA1B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98568A-758C-457C-806E-4FBA10C7EEF5}"/>
              </a:ext>
            </a:extLst>
          </p:cNvPr>
          <p:cNvSpPr>
            <a:spLocks noGrp="1"/>
          </p:cNvSpPr>
          <p:nvPr>
            <p:ph type="sldNum" sz="quarter" idx="12"/>
          </p:nvPr>
        </p:nvSpPr>
        <p:spPr/>
        <p:txBody>
          <a:bodyPr/>
          <a:lstStyle/>
          <a:p>
            <a:fld id="{6E859C4C-B9EC-4FE7-B6D9-E1392523467B}" type="slidenum">
              <a:rPr lang="en-US" smtClean="0"/>
              <a:t>‹#›</a:t>
            </a:fld>
            <a:endParaRPr lang="en-US"/>
          </a:p>
        </p:txBody>
      </p:sp>
    </p:spTree>
    <p:extLst>
      <p:ext uri="{BB962C8B-B14F-4D97-AF65-F5344CB8AC3E}">
        <p14:creationId xmlns:p14="http://schemas.microsoft.com/office/powerpoint/2010/main" val="2880869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D347D-62B5-4A83-A5F3-FF18E6F79F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4FDF4A-A7E8-4ACC-8284-6E0BE3BF3E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7E31E3-6E66-4FFE-BC65-43CC69D82D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B0245E3-E747-4968-9CB1-B41223BDD1EA}"/>
              </a:ext>
            </a:extLst>
          </p:cNvPr>
          <p:cNvSpPr>
            <a:spLocks noGrp="1"/>
          </p:cNvSpPr>
          <p:nvPr>
            <p:ph type="dt" sz="half" idx="10"/>
          </p:nvPr>
        </p:nvSpPr>
        <p:spPr/>
        <p:txBody>
          <a:bodyPr/>
          <a:lstStyle/>
          <a:p>
            <a:fld id="{31A8F472-D53D-43E2-8B17-D46260A20695}" type="datetimeFigureOut">
              <a:rPr lang="en-US" smtClean="0"/>
              <a:t>9/15/2025</a:t>
            </a:fld>
            <a:endParaRPr lang="en-US"/>
          </a:p>
        </p:txBody>
      </p:sp>
      <p:sp>
        <p:nvSpPr>
          <p:cNvPr id="6" name="Footer Placeholder 5">
            <a:extLst>
              <a:ext uri="{FF2B5EF4-FFF2-40B4-BE49-F238E27FC236}">
                <a16:creationId xmlns:a16="http://schemas.microsoft.com/office/drawing/2014/main" id="{9BF783BB-37CA-4714-98F9-0BA6B1ADE7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02A3EB-3E87-4076-A14D-EE813B8CE50E}"/>
              </a:ext>
            </a:extLst>
          </p:cNvPr>
          <p:cNvSpPr>
            <a:spLocks noGrp="1"/>
          </p:cNvSpPr>
          <p:nvPr>
            <p:ph type="sldNum" sz="quarter" idx="12"/>
          </p:nvPr>
        </p:nvSpPr>
        <p:spPr/>
        <p:txBody>
          <a:bodyPr/>
          <a:lstStyle/>
          <a:p>
            <a:fld id="{6E859C4C-B9EC-4FE7-B6D9-E1392523467B}" type="slidenum">
              <a:rPr lang="en-US" smtClean="0"/>
              <a:t>‹#›</a:t>
            </a:fld>
            <a:endParaRPr lang="en-US"/>
          </a:p>
        </p:txBody>
      </p:sp>
    </p:spTree>
    <p:extLst>
      <p:ext uri="{BB962C8B-B14F-4D97-AF65-F5344CB8AC3E}">
        <p14:creationId xmlns:p14="http://schemas.microsoft.com/office/powerpoint/2010/main" val="2039645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2545F-C0BC-40E6-959A-2C31FFBBDA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303816-3B1F-40DD-8F1B-C386B793B1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FB9552-BB6D-41CB-9535-2BD3DFE391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A8F472-D53D-43E2-8B17-D46260A20695}" type="datetimeFigureOut">
              <a:rPr lang="en-US" smtClean="0"/>
              <a:t>9/15/2025</a:t>
            </a:fld>
            <a:endParaRPr lang="en-US"/>
          </a:p>
        </p:txBody>
      </p:sp>
      <p:sp>
        <p:nvSpPr>
          <p:cNvPr id="5" name="Footer Placeholder 4">
            <a:extLst>
              <a:ext uri="{FF2B5EF4-FFF2-40B4-BE49-F238E27FC236}">
                <a16:creationId xmlns:a16="http://schemas.microsoft.com/office/drawing/2014/main" id="{486663FE-7095-4781-B952-2C78744D61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364B60-5786-4771-918D-9704D5622D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859C4C-B9EC-4FE7-B6D9-E1392523467B}" type="slidenum">
              <a:rPr lang="en-US" smtClean="0"/>
              <a:t>‹#›</a:t>
            </a:fld>
            <a:endParaRPr lang="en-US"/>
          </a:p>
        </p:txBody>
      </p:sp>
    </p:spTree>
    <p:extLst>
      <p:ext uri="{BB962C8B-B14F-4D97-AF65-F5344CB8AC3E}">
        <p14:creationId xmlns:p14="http://schemas.microsoft.com/office/powerpoint/2010/main" val="7052205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package" Target="../embeddings/Microsoft_Excel_Worksheet.xlsx"/><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48FD29-CFA9-44DC-B75E-5D64C374570E}"/>
              </a:ext>
            </a:extLst>
          </p:cNvPr>
          <p:cNvSpPr>
            <a:spLocks noGrp="1"/>
          </p:cNvSpPr>
          <p:nvPr>
            <p:ph idx="1"/>
          </p:nvPr>
        </p:nvSpPr>
        <p:spPr>
          <a:xfrm>
            <a:off x="1156969" y="1714500"/>
            <a:ext cx="4321233" cy="1930400"/>
          </a:xfrm>
        </p:spPr>
        <p:txBody>
          <a:bodyPr>
            <a:normAutofit fontScale="92500" lnSpcReduction="10000"/>
          </a:bodyPr>
          <a:lstStyle/>
          <a:p>
            <a:pPr marL="0" indent="0" algn="ctr">
              <a:buNone/>
            </a:pPr>
            <a:endParaRPr lang="en-US" sz="3600" b="1" dirty="0"/>
          </a:p>
          <a:p>
            <a:pPr marL="0" indent="0">
              <a:buNone/>
            </a:pPr>
            <a:r>
              <a:rPr lang="en-US" sz="5400" b="1" dirty="0">
                <a:solidFill>
                  <a:srgbClr val="F47D30"/>
                </a:solidFill>
                <a:latin typeface="DINPro-Regular" panose="020B0504020101020102" pitchFamily="34" charset="0"/>
                <a:cs typeface="DINPro-Regular" panose="020B0504020101020102" pitchFamily="34" charset="0"/>
              </a:rPr>
              <a:t>REVENUE SOURCES</a:t>
            </a:r>
          </a:p>
          <a:p>
            <a:pPr marL="0" indent="0" algn="ctr">
              <a:buNone/>
            </a:pPr>
            <a:endParaRPr lang="en-US" sz="3600" b="1" dirty="0"/>
          </a:p>
          <a:p>
            <a:pPr marL="0" indent="0">
              <a:buNone/>
            </a:pPr>
            <a:endParaRPr lang="en-US" dirty="0"/>
          </a:p>
          <a:p>
            <a:pPr marL="0" indent="0">
              <a:buNone/>
            </a:pPr>
            <a:endParaRPr lang="en-US" dirty="0"/>
          </a:p>
          <a:p>
            <a:pPr marL="0" indent="0">
              <a:buNone/>
            </a:pPr>
            <a:endParaRPr lang="en-US" b="1" dirty="0"/>
          </a:p>
        </p:txBody>
      </p:sp>
      <p:pic>
        <p:nvPicPr>
          <p:cNvPr id="4" name="Picture 3" descr="Chart&#10;&#10;Description automatically generated">
            <a:extLst>
              <a:ext uri="{FF2B5EF4-FFF2-40B4-BE49-F238E27FC236}">
                <a16:creationId xmlns:a16="http://schemas.microsoft.com/office/drawing/2014/main" id="{196AF844-9D7D-8A40-85E8-ECFFF1F64EA2}"/>
              </a:ext>
            </a:extLst>
          </p:cNvPr>
          <p:cNvPicPr>
            <a:picLocks noChangeAspect="1"/>
          </p:cNvPicPr>
          <p:nvPr/>
        </p:nvPicPr>
        <p:blipFill rotWithShape="1">
          <a:blip r:embed="rId2">
            <a:extLst>
              <a:ext uri="{28A0092B-C50C-407E-A947-70E740481C1C}">
                <a14:useLocalDpi xmlns:a14="http://schemas.microsoft.com/office/drawing/2010/main" val="0"/>
              </a:ext>
            </a:extLst>
          </a:blip>
          <a:srcRect r="1497"/>
          <a:stretch/>
        </p:blipFill>
        <p:spPr>
          <a:xfrm>
            <a:off x="4173220" y="0"/>
            <a:ext cx="8018780" cy="1930400"/>
          </a:xfrm>
          <a:prstGeom prst="rect">
            <a:avLst/>
          </a:prstGeom>
        </p:spPr>
      </p:pic>
      <p:pic>
        <p:nvPicPr>
          <p:cNvPr id="8" name="Picture 7" descr="A picture containing text, indoor, person, shelf&#10;&#10;Description automatically generated">
            <a:extLst>
              <a:ext uri="{FF2B5EF4-FFF2-40B4-BE49-F238E27FC236}">
                <a16:creationId xmlns:a16="http://schemas.microsoft.com/office/drawing/2014/main" id="{6AE49076-1D27-2B42-90B0-5398EA1F01A5}"/>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95000"/>
                    </a14:imgEffect>
                    <a14:imgEffect>
                      <a14:brightnessContrast bright="41000"/>
                    </a14:imgEffect>
                  </a14:imgLayer>
                </a14:imgProps>
              </a:ext>
              <a:ext uri="{28A0092B-C50C-407E-A947-70E740481C1C}">
                <a14:useLocalDpi xmlns:a14="http://schemas.microsoft.com/office/drawing/2010/main" val="0"/>
              </a:ext>
            </a:extLst>
          </a:blip>
          <a:srcRect l="9012"/>
          <a:stretch/>
        </p:blipFill>
        <p:spPr>
          <a:xfrm>
            <a:off x="6783185" y="1930400"/>
            <a:ext cx="5408815" cy="4458393"/>
          </a:xfrm>
          <a:prstGeom prst="rect">
            <a:avLst/>
          </a:prstGeom>
        </p:spPr>
      </p:pic>
      <p:sp>
        <p:nvSpPr>
          <p:cNvPr id="5" name="Content Placeholder 2">
            <a:extLst>
              <a:ext uri="{FF2B5EF4-FFF2-40B4-BE49-F238E27FC236}">
                <a16:creationId xmlns:a16="http://schemas.microsoft.com/office/drawing/2014/main" id="{B19C3577-C24D-C942-8490-E7AB7785DE1F}"/>
              </a:ext>
            </a:extLst>
          </p:cNvPr>
          <p:cNvSpPr txBox="1">
            <a:spLocks/>
          </p:cNvSpPr>
          <p:nvPr/>
        </p:nvSpPr>
        <p:spPr>
          <a:xfrm>
            <a:off x="550025" y="3429000"/>
            <a:ext cx="6028113" cy="17820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spcBef>
                <a:spcPts val="0"/>
              </a:spcBef>
              <a:buFont typeface="Arial" panose="020B0604020202020204" pitchFamily="34" charset="0"/>
              <a:buNone/>
            </a:pPr>
            <a:endParaRPr lang="en-US" sz="2800" dirty="0">
              <a:solidFill>
                <a:srgbClr val="009DDC"/>
              </a:solidFill>
              <a:latin typeface="DINPro-Regular" panose="020B0504020101020102" pitchFamily="34" charset="0"/>
              <a:ea typeface="Times New Roman" panose="02020603050405020304" pitchFamily="18" charset="0"/>
              <a:cs typeface="DINPro-Regular" panose="020B0504020101020102" pitchFamily="34" charset="0"/>
            </a:endParaRPr>
          </a:p>
          <a:p>
            <a:pPr marL="800100" lvl="1" indent="-342900">
              <a:spcBef>
                <a:spcPts val="0"/>
              </a:spcBef>
              <a:buFont typeface="Symbol" panose="05050102010706020507" pitchFamily="18" charset="2"/>
              <a:buChar char=""/>
            </a:pPr>
            <a:r>
              <a:rPr lang="en-US" sz="2800" dirty="0">
                <a:latin typeface="DINPro-Regular" panose="020B0504020101020102" pitchFamily="34" charset="0"/>
                <a:ea typeface="Times New Roman" panose="02020603050405020304" pitchFamily="18" charset="0"/>
                <a:cs typeface="DINPro-Regular" panose="020B0504020101020102" pitchFamily="34" charset="0"/>
              </a:rPr>
              <a:t>What are those sources? </a:t>
            </a:r>
          </a:p>
          <a:p>
            <a:pPr marL="800100" lvl="1" indent="-342900">
              <a:spcBef>
                <a:spcPts val="0"/>
              </a:spcBef>
              <a:buFont typeface="Symbol" panose="05050102010706020507" pitchFamily="18" charset="2"/>
              <a:buChar char=""/>
            </a:pPr>
            <a:r>
              <a:rPr lang="en-US" sz="2800" dirty="0">
                <a:latin typeface="DINPro-Regular" panose="020B0504020101020102" pitchFamily="34" charset="0"/>
                <a:ea typeface="Times New Roman" panose="02020603050405020304" pitchFamily="18" charset="0"/>
                <a:cs typeface="DINPro-Regular" panose="020B0504020101020102" pitchFamily="34" charset="0"/>
              </a:rPr>
              <a:t>How are the amounts calculated? </a:t>
            </a:r>
          </a:p>
          <a:p>
            <a:pPr marL="800100" lvl="1" indent="-342900">
              <a:spcBef>
                <a:spcPts val="0"/>
              </a:spcBef>
              <a:buFont typeface="Symbol" panose="05050102010706020507" pitchFamily="18" charset="2"/>
              <a:buChar char=""/>
            </a:pPr>
            <a:r>
              <a:rPr lang="en-US" sz="2800" dirty="0">
                <a:latin typeface="DINPro-Regular" panose="020B0504020101020102" pitchFamily="34" charset="0"/>
                <a:ea typeface="Times New Roman" panose="02020603050405020304" pitchFamily="18" charset="0"/>
                <a:cs typeface="DINPro-Regular" panose="020B0504020101020102" pitchFamily="34" charset="0"/>
              </a:rPr>
              <a:t>When are they distributed? </a:t>
            </a:r>
            <a:endParaRPr lang="en-US" sz="2800" dirty="0">
              <a:latin typeface="DINPro-Regular" panose="020B0504020101020102" pitchFamily="34" charset="0"/>
              <a:ea typeface="Calibri" panose="020F0502020204030204" pitchFamily="34" charset="0"/>
              <a:cs typeface="DINPro-Regular" panose="020B0504020101020102" pitchFamily="34" charset="0"/>
            </a:endParaRPr>
          </a:p>
          <a:p>
            <a:pPr marL="0" indent="0" algn="ctr">
              <a:buFont typeface="Arial" panose="020B0604020202020204" pitchFamily="34" charset="0"/>
              <a:buNone/>
            </a:pPr>
            <a:endParaRPr lang="en-US" sz="3600" b="1" dirty="0"/>
          </a:p>
        </p:txBody>
      </p:sp>
    </p:spTree>
    <p:extLst>
      <p:ext uri="{BB962C8B-B14F-4D97-AF65-F5344CB8AC3E}">
        <p14:creationId xmlns:p14="http://schemas.microsoft.com/office/powerpoint/2010/main" val="1331535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3BD3E66-9559-4BFE-8603-5A62C17A395E}"/>
              </a:ext>
            </a:extLst>
          </p:cNvPr>
          <p:cNvSpPr txBox="1"/>
          <p:nvPr/>
        </p:nvSpPr>
        <p:spPr>
          <a:xfrm>
            <a:off x="729990" y="1720840"/>
            <a:ext cx="2349062" cy="1477328"/>
          </a:xfrm>
          <a:prstGeom prst="rect">
            <a:avLst/>
          </a:prstGeom>
          <a:noFill/>
        </p:spPr>
        <p:txBody>
          <a:bodyPr wrap="square" rtlCol="0">
            <a:spAutoFit/>
          </a:bodyPr>
          <a:lstStyle/>
          <a:p>
            <a:r>
              <a:rPr lang="en-US" dirty="0">
                <a:solidFill>
                  <a:schemeClr val="bg1">
                    <a:lumMod val="50000"/>
                  </a:schemeClr>
                </a:solidFill>
                <a:latin typeface="DINPro-Regular" panose="020B0504020101020102" pitchFamily="34" charset="0"/>
                <a:cs typeface="DINPro-Regular" panose="020B0504020101020102" pitchFamily="34" charset="0"/>
              </a:rPr>
              <a:t>This is the annual report format showing all of the funding sources. This example is RISE for FY2025.</a:t>
            </a:r>
          </a:p>
        </p:txBody>
      </p:sp>
      <p:pic>
        <p:nvPicPr>
          <p:cNvPr id="5" name="Picture 4" descr="Logo&#10;&#10;Description automatically generated">
            <a:extLst>
              <a:ext uri="{FF2B5EF4-FFF2-40B4-BE49-F238E27FC236}">
                <a16:creationId xmlns:a16="http://schemas.microsoft.com/office/drawing/2014/main" id="{05C5133E-7EEC-C643-AFF7-45AC9E5B7E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157" y="380902"/>
            <a:ext cx="2022114" cy="696506"/>
          </a:xfrm>
          <a:prstGeom prst="rect">
            <a:avLst/>
          </a:prstGeom>
        </p:spPr>
      </p:pic>
      <p:pic>
        <p:nvPicPr>
          <p:cNvPr id="6" name="Picture 5">
            <a:extLst>
              <a:ext uri="{FF2B5EF4-FFF2-40B4-BE49-F238E27FC236}">
                <a16:creationId xmlns:a16="http://schemas.microsoft.com/office/drawing/2014/main" id="{248AA14F-969F-7F3E-69D9-B1C602199F6B}"/>
              </a:ext>
            </a:extLst>
          </p:cNvPr>
          <p:cNvPicPr>
            <a:picLocks noChangeAspect="1"/>
          </p:cNvPicPr>
          <p:nvPr/>
        </p:nvPicPr>
        <p:blipFill>
          <a:blip r:embed="rId3"/>
          <a:stretch>
            <a:fillRect/>
          </a:stretch>
        </p:blipFill>
        <p:spPr>
          <a:xfrm>
            <a:off x="3663824" y="45942"/>
            <a:ext cx="5311623" cy="6767813"/>
          </a:xfrm>
          <a:prstGeom prst="rect">
            <a:avLst/>
          </a:prstGeom>
        </p:spPr>
      </p:pic>
    </p:spTree>
    <p:extLst>
      <p:ext uri="{BB962C8B-B14F-4D97-AF65-F5344CB8AC3E}">
        <p14:creationId xmlns:p14="http://schemas.microsoft.com/office/powerpoint/2010/main" val="42140045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62BF04A2-6ED4-9440-90A1-41DB07297B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157" y="380902"/>
            <a:ext cx="2022114" cy="696506"/>
          </a:xfrm>
          <a:prstGeom prst="rect">
            <a:avLst/>
          </a:prstGeom>
        </p:spPr>
      </p:pic>
      <p:sp>
        <p:nvSpPr>
          <p:cNvPr id="5" name="Title 1">
            <a:extLst>
              <a:ext uri="{FF2B5EF4-FFF2-40B4-BE49-F238E27FC236}">
                <a16:creationId xmlns:a16="http://schemas.microsoft.com/office/drawing/2014/main" id="{3B41C010-267C-5B40-A574-8664B1983345}"/>
              </a:ext>
            </a:extLst>
          </p:cNvPr>
          <p:cNvSpPr txBox="1">
            <a:spLocks/>
          </p:cNvSpPr>
          <p:nvPr/>
        </p:nvSpPr>
        <p:spPr>
          <a:xfrm>
            <a:off x="3125204" y="481109"/>
            <a:ext cx="8395855" cy="7164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F47D30"/>
                </a:solidFill>
                <a:latin typeface="DINPro-Regular" panose="020B0504020101020102" pitchFamily="34" charset="0"/>
                <a:cs typeface="DINPro-Regular" panose="020B0504020101020102" pitchFamily="34" charset="0"/>
              </a:rPr>
              <a:t>SCHOOL FUNDING – “ENTITLEMENT”</a:t>
            </a:r>
          </a:p>
        </p:txBody>
      </p:sp>
      <p:sp>
        <p:nvSpPr>
          <p:cNvPr id="2" name="TextBox 1">
            <a:extLst>
              <a:ext uri="{FF2B5EF4-FFF2-40B4-BE49-F238E27FC236}">
                <a16:creationId xmlns:a16="http://schemas.microsoft.com/office/drawing/2014/main" id="{529ABC87-2AE4-C74C-9900-A482A1C61B47}"/>
              </a:ext>
            </a:extLst>
          </p:cNvPr>
          <p:cNvSpPr txBox="1"/>
          <p:nvPr/>
        </p:nvSpPr>
        <p:spPr>
          <a:xfrm>
            <a:off x="3488385" y="1286725"/>
            <a:ext cx="8179723" cy="584775"/>
          </a:xfrm>
          <a:prstGeom prst="rect">
            <a:avLst/>
          </a:prstGeom>
          <a:noFill/>
        </p:spPr>
        <p:txBody>
          <a:bodyPr wrap="square" rtlCol="0">
            <a:spAutoFit/>
          </a:bodyPr>
          <a:lstStyle/>
          <a:p>
            <a:r>
              <a:rPr lang="en-US" sz="3200" b="1" dirty="0">
                <a:solidFill>
                  <a:srgbClr val="009DDC"/>
                </a:solidFill>
                <a:latin typeface="DINPro-Regular" panose="020B0504020101020102" pitchFamily="34" charset="0"/>
                <a:cs typeface="DINPro-Regular" panose="020B0504020101020102" pitchFamily="34" charset="0"/>
              </a:rPr>
              <a:t>What are these funds typically used for? </a:t>
            </a:r>
          </a:p>
        </p:txBody>
      </p:sp>
      <p:sp>
        <p:nvSpPr>
          <p:cNvPr id="7" name="TextBox 6">
            <a:extLst>
              <a:ext uri="{FF2B5EF4-FFF2-40B4-BE49-F238E27FC236}">
                <a16:creationId xmlns:a16="http://schemas.microsoft.com/office/drawing/2014/main" id="{E199333C-DD0D-2D46-9F29-AAEAB06E8E9F}"/>
              </a:ext>
            </a:extLst>
          </p:cNvPr>
          <p:cNvSpPr txBox="1"/>
          <p:nvPr/>
        </p:nvSpPr>
        <p:spPr>
          <a:xfrm>
            <a:off x="3488385" y="2045116"/>
            <a:ext cx="8650780" cy="4431983"/>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DINPro-Regular" panose="020B0504020101020102" pitchFamily="34" charset="0"/>
                <a:cs typeface="DINPro-Regular" panose="020B0504020101020102" pitchFamily="34" charset="0"/>
              </a:rPr>
              <a:t>Curriculum</a:t>
            </a:r>
          </a:p>
          <a:p>
            <a:pPr marL="285750" indent="-285750">
              <a:buFont typeface="Arial" panose="020B0604020202020204" pitchFamily="34" charset="0"/>
              <a:buChar char="•"/>
            </a:pPr>
            <a:r>
              <a:rPr lang="en-US" sz="2400" dirty="0">
                <a:latin typeface="DINPro-Regular" panose="020B0504020101020102" pitchFamily="34" charset="0"/>
                <a:cs typeface="DINPro-Regular" panose="020B0504020101020102" pitchFamily="34" charset="0"/>
              </a:rPr>
              <a:t>Facilities costs in excess of facilities funding – janitorial, utilities, etc.</a:t>
            </a:r>
          </a:p>
          <a:p>
            <a:pPr marL="285750" indent="-285750">
              <a:buFont typeface="Arial" panose="020B0604020202020204" pitchFamily="34" charset="0"/>
              <a:buChar char="•"/>
            </a:pPr>
            <a:r>
              <a:rPr lang="en-US" sz="2400" dirty="0">
                <a:latin typeface="DINPro-Regular" panose="020B0504020101020102" pitchFamily="34" charset="0"/>
                <a:cs typeface="DINPro-Regular" panose="020B0504020101020102" pitchFamily="34" charset="0"/>
              </a:rPr>
              <a:t>Transportation costs that exceed transportation funding</a:t>
            </a:r>
          </a:p>
          <a:p>
            <a:pPr marL="285750" indent="-285750">
              <a:buFont typeface="Arial" panose="020B0604020202020204" pitchFamily="34" charset="0"/>
              <a:buChar char="•"/>
            </a:pPr>
            <a:r>
              <a:rPr lang="en-US" sz="2400" dirty="0">
                <a:latin typeface="DINPro-Regular" panose="020B0504020101020102" pitchFamily="34" charset="0"/>
                <a:cs typeface="DINPro-Regular" panose="020B0504020101020102" pitchFamily="34" charset="0"/>
              </a:rPr>
              <a:t>Food service costs that are greater than food service revenue/reimbursement</a:t>
            </a:r>
          </a:p>
          <a:p>
            <a:pPr marL="285750" indent="-285750">
              <a:buFont typeface="Arial" panose="020B0604020202020204" pitchFamily="34" charset="0"/>
              <a:buChar char="•"/>
            </a:pPr>
            <a:r>
              <a:rPr lang="en-US" sz="2400" dirty="0">
                <a:latin typeface="DINPro-Regular" panose="020B0504020101020102" pitchFamily="34" charset="0"/>
                <a:cs typeface="DINPro-Regular" panose="020B0504020101020102" pitchFamily="34" charset="0"/>
              </a:rPr>
              <a:t>Special education costs that exceed Medicaid and IDEA funding</a:t>
            </a:r>
          </a:p>
          <a:p>
            <a:pPr marL="285750" indent="-285750">
              <a:buFont typeface="Arial" panose="020B0604020202020204" pitchFamily="34" charset="0"/>
              <a:buChar char="•"/>
            </a:pPr>
            <a:r>
              <a:rPr lang="en-US" sz="2400" dirty="0">
                <a:latin typeface="DINPro-Regular" panose="020B0504020101020102" pitchFamily="34" charset="0"/>
                <a:cs typeface="DINPro-Regular" panose="020B0504020101020102" pitchFamily="34" charset="0"/>
              </a:rPr>
              <a:t>All employee benefits except FICA, Medicare, and PERSI</a:t>
            </a:r>
          </a:p>
          <a:p>
            <a:pPr marL="285750" indent="-285750">
              <a:buFont typeface="Arial" panose="020B0604020202020204" pitchFamily="34" charset="0"/>
              <a:buChar char="•"/>
            </a:pPr>
            <a:r>
              <a:rPr lang="en-US" sz="2400" dirty="0">
                <a:latin typeface="DINPro-Regular" panose="020B0504020101020102" pitchFamily="34" charset="0"/>
                <a:cs typeface="DINPro-Regular" panose="020B0504020101020102" pitchFamily="34" charset="0"/>
              </a:rPr>
              <a:t>Supplies</a:t>
            </a:r>
          </a:p>
          <a:p>
            <a:pPr marL="285750" indent="-285750">
              <a:buFont typeface="Arial" panose="020B0604020202020204" pitchFamily="34" charset="0"/>
              <a:buChar char="•"/>
            </a:pPr>
            <a:r>
              <a:rPr lang="en-US" sz="2400" dirty="0">
                <a:latin typeface="DINPro-Regular" panose="020B0504020101020102" pitchFamily="34" charset="0"/>
                <a:cs typeface="DINPro-Regular" panose="020B0504020101020102" pitchFamily="34" charset="0"/>
              </a:rPr>
              <a:t>Charter commission fees, audit fees, insurance, etc. </a:t>
            </a:r>
          </a:p>
          <a:p>
            <a:endParaRPr lang="en-US" dirty="0"/>
          </a:p>
        </p:txBody>
      </p:sp>
      <p:pic>
        <p:nvPicPr>
          <p:cNvPr id="8" name="Picture 7" descr="A picture containing flower, indoor, plant&#10;&#10;Description automatically generated">
            <a:extLst>
              <a:ext uri="{FF2B5EF4-FFF2-40B4-BE49-F238E27FC236}">
                <a16:creationId xmlns:a16="http://schemas.microsoft.com/office/drawing/2014/main" id="{3F95BB5E-9601-D443-A8B8-58DA541B7E36}"/>
              </a:ext>
            </a:extLst>
          </p:cNvPr>
          <p:cNvPicPr>
            <a:picLocks noChangeAspect="1"/>
          </p:cNvPicPr>
          <p:nvPr/>
        </p:nvPicPr>
        <p:blipFill rotWithShape="1">
          <a:blip r:embed="rId3">
            <a:extLst>
              <a:ext uri="{28A0092B-C50C-407E-A947-70E740481C1C}">
                <a14:useLocalDpi xmlns:a14="http://schemas.microsoft.com/office/drawing/2010/main" val="0"/>
              </a:ext>
            </a:extLst>
          </a:blip>
          <a:srcRect l="16111" r="43157"/>
          <a:stretch/>
        </p:blipFill>
        <p:spPr>
          <a:xfrm>
            <a:off x="0" y="1361441"/>
            <a:ext cx="3125204" cy="5115658"/>
          </a:xfrm>
          <a:prstGeom prst="rect">
            <a:avLst/>
          </a:prstGeom>
        </p:spPr>
      </p:pic>
    </p:spTree>
    <p:extLst>
      <p:ext uri="{BB962C8B-B14F-4D97-AF65-F5344CB8AC3E}">
        <p14:creationId xmlns:p14="http://schemas.microsoft.com/office/powerpoint/2010/main" val="2584015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EF2BB47-84C7-422D-BCED-7C98FC187D46}"/>
              </a:ext>
            </a:extLst>
          </p:cNvPr>
          <p:cNvGraphicFramePr>
            <a:graphicFrameLocks noGrp="1"/>
          </p:cNvGraphicFramePr>
          <p:nvPr>
            <p:extLst>
              <p:ext uri="{D42A27DB-BD31-4B8C-83A1-F6EECF244321}">
                <p14:modId xmlns:p14="http://schemas.microsoft.com/office/powerpoint/2010/main" val="2452891742"/>
              </p:ext>
            </p:extLst>
          </p:nvPr>
        </p:nvGraphicFramePr>
        <p:xfrm>
          <a:off x="368595" y="1888185"/>
          <a:ext cx="11525478" cy="3395290"/>
        </p:xfrm>
        <a:graphic>
          <a:graphicData uri="http://schemas.openxmlformats.org/drawingml/2006/table">
            <a:tbl>
              <a:tblPr>
                <a:tableStyleId>{2D5ABB26-0587-4C30-8999-92F81FD0307C}</a:tableStyleId>
              </a:tblPr>
              <a:tblGrid>
                <a:gridCol w="1766469">
                  <a:extLst>
                    <a:ext uri="{9D8B030D-6E8A-4147-A177-3AD203B41FA5}">
                      <a16:colId xmlns:a16="http://schemas.microsoft.com/office/drawing/2014/main" val="1450553887"/>
                    </a:ext>
                  </a:extLst>
                </a:gridCol>
                <a:gridCol w="907383">
                  <a:extLst>
                    <a:ext uri="{9D8B030D-6E8A-4147-A177-3AD203B41FA5}">
                      <a16:colId xmlns:a16="http://schemas.microsoft.com/office/drawing/2014/main" val="995542015"/>
                    </a:ext>
                  </a:extLst>
                </a:gridCol>
                <a:gridCol w="709860">
                  <a:extLst>
                    <a:ext uri="{9D8B030D-6E8A-4147-A177-3AD203B41FA5}">
                      <a16:colId xmlns:a16="http://schemas.microsoft.com/office/drawing/2014/main" val="967745710"/>
                    </a:ext>
                  </a:extLst>
                </a:gridCol>
                <a:gridCol w="1098737">
                  <a:extLst>
                    <a:ext uri="{9D8B030D-6E8A-4147-A177-3AD203B41FA5}">
                      <a16:colId xmlns:a16="http://schemas.microsoft.com/office/drawing/2014/main" val="346977679"/>
                    </a:ext>
                  </a:extLst>
                </a:gridCol>
                <a:gridCol w="7043029">
                  <a:extLst>
                    <a:ext uri="{9D8B030D-6E8A-4147-A177-3AD203B41FA5}">
                      <a16:colId xmlns:a16="http://schemas.microsoft.com/office/drawing/2014/main" val="790591460"/>
                    </a:ext>
                  </a:extLst>
                </a:gridCol>
              </a:tblGrid>
              <a:tr h="433105">
                <a:tc gridSpan="5">
                  <a:txBody>
                    <a:bodyPr/>
                    <a:lstStyle/>
                    <a:p>
                      <a:pPr algn="l" fontAlgn="b"/>
                      <a:r>
                        <a:rPr lang="en-US" sz="1800" b="1" u="none" strike="noStrike" dirty="0">
                          <a:solidFill>
                            <a:schemeClr val="tx1"/>
                          </a:solidFill>
                          <a:effectLst/>
                          <a:latin typeface="DINPro-Regular" panose="020B0504020101020102" pitchFamily="34" charset="0"/>
                          <a:cs typeface="DINPro-Regular" panose="020B0504020101020102" pitchFamily="34" charset="0"/>
                        </a:rPr>
                        <a:t>The state multiplies support units times fixed factors to determine how many equivalent FTE's </a:t>
                      </a:r>
                      <a:r>
                        <a:rPr lang="en-US" sz="1800" b="1" u="none" strike="noStrike" dirty="0" err="1">
                          <a:solidFill>
                            <a:schemeClr val="tx1"/>
                          </a:solidFill>
                          <a:effectLst/>
                          <a:latin typeface="DINPro-Regular" panose="020B0504020101020102" pitchFamily="34" charset="0"/>
                          <a:cs typeface="DINPro-Regular" panose="020B0504020101020102" pitchFamily="34" charset="0"/>
                        </a:rPr>
                        <a:t>wil</a:t>
                      </a:r>
                      <a:r>
                        <a:rPr lang="en-US" sz="1800" b="1" u="none" strike="noStrike" dirty="0">
                          <a:solidFill>
                            <a:schemeClr val="tx1"/>
                          </a:solidFill>
                          <a:effectLst/>
                          <a:latin typeface="DINPro-Regular" panose="020B0504020101020102" pitchFamily="34" charset="0"/>
                          <a:cs typeface="DINPro-Regular" panose="020B0504020101020102" pitchFamily="34" charset="0"/>
                        </a:rPr>
                        <a:t> be funded:</a:t>
                      </a:r>
                      <a:endParaRPr lang="en-US" sz="1800" b="1" i="0" u="none" strike="noStrike" dirty="0">
                        <a:solidFill>
                          <a:schemeClr val="tx1"/>
                        </a:solidFill>
                        <a:effectLst/>
                        <a:latin typeface="DINPro-Regular" panose="020B0504020101020102" pitchFamily="34" charset="0"/>
                        <a:cs typeface="DINPro-Regular" panose="020B0504020101020102" pitchFamily="34" charset="0"/>
                      </a:endParaRPr>
                    </a:p>
                  </a:txBody>
                  <a:tcPr marL="5284" marR="5284" marT="5284"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43506405"/>
                  </a:ext>
                </a:extLst>
              </a:tr>
              <a:tr h="866207">
                <a:tc>
                  <a:txBody>
                    <a:bodyPr/>
                    <a:lstStyle/>
                    <a:p>
                      <a:pPr algn="ctr" fontAlgn="b"/>
                      <a:r>
                        <a:rPr lang="en-US" sz="2000" b="1" u="none" strike="noStrike" dirty="0">
                          <a:solidFill>
                            <a:srgbClr val="009DDC"/>
                          </a:solidFill>
                          <a:effectLst/>
                        </a:rPr>
                        <a:t>Category</a:t>
                      </a:r>
                      <a:endParaRPr lang="en-US" sz="2000" b="1" i="0" u="none" strike="noStrike" dirty="0">
                        <a:solidFill>
                          <a:srgbClr val="009DDC"/>
                        </a:solidFill>
                        <a:effectLst/>
                        <a:latin typeface="Calibri" panose="020F0502020204030204" pitchFamily="34" charset="0"/>
                      </a:endParaRPr>
                    </a:p>
                  </a:txBody>
                  <a:tcPr marL="5284" marR="5284" marT="5284" marB="0" anchor="b">
                    <a:lnB w="12700" cap="flat" cmpd="sng" algn="ctr">
                      <a:solidFill>
                        <a:schemeClr val="tx1"/>
                      </a:solidFill>
                      <a:prstDash val="solid"/>
                      <a:round/>
                      <a:headEnd type="none" w="med" len="med"/>
                      <a:tailEnd type="none" w="med" len="med"/>
                    </a:lnB>
                  </a:tcPr>
                </a:tc>
                <a:tc>
                  <a:txBody>
                    <a:bodyPr/>
                    <a:lstStyle/>
                    <a:p>
                      <a:pPr algn="ctr" fontAlgn="b"/>
                      <a:r>
                        <a:rPr lang="en-US" sz="2000" b="1" u="none" strike="noStrike" dirty="0">
                          <a:solidFill>
                            <a:srgbClr val="009DDC"/>
                          </a:solidFill>
                          <a:effectLst/>
                        </a:rPr>
                        <a:t>Support Units</a:t>
                      </a:r>
                      <a:endParaRPr lang="en-US" sz="2000" b="1" i="0" u="none" strike="noStrike" dirty="0">
                        <a:solidFill>
                          <a:srgbClr val="009DDC"/>
                        </a:solidFill>
                        <a:effectLst/>
                        <a:latin typeface="Calibri" panose="020F0502020204030204" pitchFamily="34" charset="0"/>
                      </a:endParaRPr>
                    </a:p>
                  </a:txBody>
                  <a:tcPr marL="5284" marR="5284" marT="5284" marB="0" anchor="b">
                    <a:lnB w="12700" cap="flat" cmpd="sng" algn="ctr">
                      <a:solidFill>
                        <a:schemeClr val="tx1"/>
                      </a:solidFill>
                      <a:prstDash val="solid"/>
                      <a:round/>
                      <a:headEnd type="none" w="med" len="med"/>
                      <a:tailEnd type="none" w="med" len="med"/>
                    </a:lnB>
                  </a:tcPr>
                </a:tc>
                <a:tc>
                  <a:txBody>
                    <a:bodyPr/>
                    <a:lstStyle/>
                    <a:p>
                      <a:pPr algn="ctr" fontAlgn="b"/>
                      <a:r>
                        <a:rPr lang="en-US" sz="2000" b="1" u="none" strike="noStrike" dirty="0">
                          <a:solidFill>
                            <a:srgbClr val="009DDC"/>
                          </a:solidFill>
                          <a:effectLst/>
                        </a:rPr>
                        <a:t>Fixed Factor</a:t>
                      </a:r>
                      <a:endParaRPr lang="en-US" sz="2000" b="1" i="0" u="none" strike="noStrike" dirty="0">
                        <a:solidFill>
                          <a:srgbClr val="009DDC"/>
                        </a:solidFill>
                        <a:effectLst/>
                        <a:latin typeface="Calibri" panose="020F0502020204030204" pitchFamily="34" charset="0"/>
                      </a:endParaRPr>
                    </a:p>
                  </a:txBody>
                  <a:tcPr marL="5284" marR="5284" marT="5284" marB="0" anchor="b">
                    <a:lnB w="12700" cap="flat" cmpd="sng" algn="ctr">
                      <a:solidFill>
                        <a:schemeClr val="tx1"/>
                      </a:solidFill>
                      <a:prstDash val="solid"/>
                      <a:round/>
                      <a:headEnd type="none" w="med" len="med"/>
                      <a:tailEnd type="none" w="med" len="med"/>
                    </a:lnB>
                  </a:tcPr>
                </a:tc>
                <a:tc>
                  <a:txBody>
                    <a:bodyPr/>
                    <a:lstStyle/>
                    <a:p>
                      <a:pPr algn="ctr" fontAlgn="b"/>
                      <a:r>
                        <a:rPr lang="en-US" sz="2000" b="1" u="none" strike="noStrike" dirty="0">
                          <a:solidFill>
                            <a:srgbClr val="009DDC"/>
                          </a:solidFill>
                          <a:effectLst/>
                        </a:rPr>
                        <a:t>Resulting FTE</a:t>
                      </a:r>
                      <a:endParaRPr lang="en-US" sz="2000" b="1" i="0" u="none" strike="noStrike" dirty="0">
                        <a:solidFill>
                          <a:srgbClr val="009DDC"/>
                        </a:solidFill>
                        <a:effectLst/>
                        <a:latin typeface="Calibri" panose="020F0502020204030204" pitchFamily="34" charset="0"/>
                      </a:endParaRPr>
                    </a:p>
                  </a:txBody>
                  <a:tcPr marL="5284" marR="5284" marT="5284" marB="0" anchor="b">
                    <a:lnB w="12700" cap="flat" cmpd="sng" algn="ctr">
                      <a:solidFill>
                        <a:schemeClr val="tx1"/>
                      </a:solidFill>
                      <a:prstDash val="solid"/>
                      <a:round/>
                      <a:headEnd type="none" w="med" len="med"/>
                      <a:tailEnd type="none" w="med" len="med"/>
                    </a:lnB>
                  </a:tcPr>
                </a:tc>
                <a:tc>
                  <a:txBody>
                    <a:bodyPr/>
                    <a:lstStyle/>
                    <a:p>
                      <a:pPr algn="ctr" fontAlgn="b"/>
                      <a:r>
                        <a:rPr lang="en-US" sz="2000" b="1" u="none" strike="noStrike" dirty="0">
                          <a:solidFill>
                            <a:srgbClr val="009DDC"/>
                          </a:solidFill>
                          <a:effectLst/>
                        </a:rPr>
                        <a:t>Then the factor is multiplied times the allowed salary per each category.</a:t>
                      </a:r>
                      <a:endParaRPr lang="en-US" sz="2000" b="1" i="0" u="none" strike="noStrike" dirty="0">
                        <a:solidFill>
                          <a:srgbClr val="009DDC"/>
                        </a:solidFill>
                        <a:effectLst/>
                        <a:latin typeface="Calibri" panose="020F0502020204030204" pitchFamily="34" charset="0"/>
                      </a:endParaRPr>
                    </a:p>
                  </a:txBody>
                  <a:tcPr marL="5284" marR="5284" marT="5284"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6375088"/>
                  </a:ext>
                </a:extLst>
              </a:tr>
              <a:tr h="433105">
                <a:tc>
                  <a:txBody>
                    <a:bodyPr/>
                    <a:lstStyle/>
                    <a:p>
                      <a:pPr algn="l" fontAlgn="b"/>
                      <a:r>
                        <a:rPr lang="en-US" sz="2000" u="none" strike="noStrike" dirty="0">
                          <a:solidFill>
                            <a:schemeClr val="bg1">
                              <a:lumMod val="50000"/>
                            </a:schemeClr>
                          </a:solidFill>
                          <a:effectLst/>
                          <a:latin typeface="DINPro-Regular" panose="020B0504020101020102" pitchFamily="34" charset="0"/>
                          <a:cs typeface="DINPro-Regular" panose="020B0504020101020102" pitchFamily="34" charset="0"/>
                        </a:rPr>
                        <a:t>Administrative</a:t>
                      </a:r>
                      <a:endParaRPr lang="en-US" sz="2000" b="0" i="0" u="none" strike="noStrike" dirty="0">
                        <a:solidFill>
                          <a:schemeClr val="bg1">
                            <a:lumMod val="50000"/>
                          </a:schemeClr>
                        </a:solidFill>
                        <a:effectLst/>
                        <a:latin typeface="DINPro-Regular" panose="020B0504020101020102" pitchFamily="34" charset="0"/>
                        <a:cs typeface="DINPro-Regular" panose="020B0504020101020102" pitchFamily="34" charset="0"/>
                      </a:endParaRPr>
                    </a:p>
                  </a:txBody>
                  <a:tcPr marL="5284" marR="5284" marT="5284" marB="0" anchor="b">
                    <a:lnT w="12700" cap="flat" cmpd="sng" algn="ctr">
                      <a:solidFill>
                        <a:schemeClr val="tx1"/>
                      </a:solidFill>
                      <a:prstDash val="solid"/>
                      <a:round/>
                      <a:headEnd type="none" w="med" len="med"/>
                      <a:tailEnd type="none" w="med" len="med"/>
                    </a:lnT>
                    <a:solidFill>
                      <a:srgbClr val="B5D787"/>
                    </a:solidFill>
                  </a:tcPr>
                </a:tc>
                <a:tc>
                  <a:txBody>
                    <a:bodyPr/>
                    <a:lstStyle/>
                    <a:p>
                      <a:pPr algn="l" fontAlgn="b"/>
                      <a:r>
                        <a:rPr lang="en-US" sz="2000" u="none" strike="noStrike" dirty="0">
                          <a:solidFill>
                            <a:schemeClr val="bg1">
                              <a:lumMod val="50000"/>
                            </a:schemeClr>
                          </a:solidFill>
                          <a:effectLst/>
                          <a:latin typeface="DINPro-Regular" panose="020B0504020101020102" pitchFamily="34" charset="0"/>
                          <a:cs typeface="DINPro-Regular" panose="020B0504020101020102" pitchFamily="34" charset="0"/>
                        </a:rPr>
                        <a:t>    11.24 </a:t>
                      </a:r>
                      <a:endParaRPr lang="en-US" sz="2000" b="0" i="0" u="none" strike="noStrike" dirty="0">
                        <a:solidFill>
                          <a:schemeClr val="bg1">
                            <a:lumMod val="50000"/>
                          </a:schemeClr>
                        </a:solidFill>
                        <a:effectLst/>
                        <a:latin typeface="DINPro-Regular" panose="020B0504020101020102" pitchFamily="34" charset="0"/>
                        <a:cs typeface="DINPro-Regular" panose="020B0504020101020102" pitchFamily="34" charset="0"/>
                      </a:endParaRPr>
                    </a:p>
                  </a:txBody>
                  <a:tcPr marL="5284" marR="5284" marT="5284" marB="0" anchor="b">
                    <a:lnT w="12700" cap="flat" cmpd="sng" algn="ctr">
                      <a:solidFill>
                        <a:schemeClr val="tx1"/>
                      </a:solidFill>
                      <a:prstDash val="solid"/>
                      <a:round/>
                      <a:headEnd type="none" w="med" len="med"/>
                      <a:tailEnd type="none" w="med" len="med"/>
                    </a:lnT>
                    <a:solidFill>
                      <a:srgbClr val="B5D787"/>
                    </a:solidFill>
                  </a:tcPr>
                </a:tc>
                <a:tc>
                  <a:txBody>
                    <a:bodyPr/>
                    <a:lstStyle/>
                    <a:p>
                      <a:pPr algn="l" fontAlgn="b"/>
                      <a:r>
                        <a:rPr lang="en-US" sz="2000" u="none" strike="noStrike" dirty="0">
                          <a:solidFill>
                            <a:schemeClr val="bg1">
                              <a:lumMod val="50000"/>
                            </a:schemeClr>
                          </a:solidFill>
                          <a:effectLst/>
                          <a:latin typeface="DINPro-Regular" panose="020B0504020101020102" pitchFamily="34" charset="0"/>
                          <a:cs typeface="DINPro-Regular" panose="020B0504020101020102" pitchFamily="34" charset="0"/>
                        </a:rPr>
                        <a:t> 0.075 </a:t>
                      </a:r>
                      <a:endParaRPr lang="en-US" sz="2000" b="0" i="0" u="none" strike="noStrike" dirty="0">
                        <a:solidFill>
                          <a:schemeClr val="bg1">
                            <a:lumMod val="50000"/>
                          </a:schemeClr>
                        </a:solidFill>
                        <a:effectLst/>
                        <a:latin typeface="DINPro-Regular" panose="020B0504020101020102" pitchFamily="34" charset="0"/>
                        <a:cs typeface="DINPro-Regular" panose="020B0504020101020102" pitchFamily="34" charset="0"/>
                      </a:endParaRPr>
                    </a:p>
                  </a:txBody>
                  <a:tcPr marL="5284" marR="5284" marT="5284" marB="0" anchor="b">
                    <a:lnT w="12700" cap="flat" cmpd="sng" algn="ctr">
                      <a:solidFill>
                        <a:schemeClr val="tx1"/>
                      </a:solidFill>
                      <a:prstDash val="solid"/>
                      <a:round/>
                      <a:headEnd type="none" w="med" len="med"/>
                      <a:tailEnd type="none" w="med" len="med"/>
                    </a:lnT>
                    <a:solidFill>
                      <a:srgbClr val="B5D787"/>
                    </a:solidFill>
                  </a:tcPr>
                </a:tc>
                <a:tc>
                  <a:txBody>
                    <a:bodyPr/>
                    <a:lstStyle/>
                    <a:p>
                      <a:pPr algn="l" fontAlgn="b"/>
                      <a:r>
                        <a:rPr lang="en-US" sz="2000" u="none" strike="noStrike" dirty="0">
                          <a:solidFill>
                            <a:schemeClr val="bg1">
                              <a:lumMod val="50000"/>
                            </a:schemeClr>
                          </a:solidFill>
                          <a:effectLst/>
                          <a:latin typeface="DINPro-Regular" panose="020B0504020101020102" pitchFamily="34" charset="0"/>
                          <a:cs typeface="DINPro-Regular" panose="020B0504020101020102" pitchFamily="34" charset="0"/>
                        </a:rPr>
                        <a:t>        0.84 </a:t>
                      </a:r>
                      <a:endParaRPr lang="en-US" sz="2000" b="0" i="0" u="none" strike="noStrike" dirty="0">
                        <a:solidFill>
                          <a:schemeClr val="bg1">
                            <a:lumMod val="50000"/>
                          </a:schemeClr>
                        </a:solidFill>
                        <a:effectLst/>
                        <a:latin typeface="DINPro-Regular" panose="020B0504020101020102" pitchFamily="34" charset="0"/>
                        <a:cs typeface="DINPro-Regular" panose="020B0504020101020102" pitchFamily="34" charset="0"/>
                      </a:endParaRPr>
                    </a:p>
                  </a:txBody>
                  <a:tcPr marL="5284" marR="5284" marT="5284" marB="0" anchor="b">
                    <a:lnT w="12700" cap="flat" cmpd="sng" algn="ctr">
                      <a:solidFill>
                        <a:schemeClr val="tx1"/>
                      </a:solidFill>
                      <a:prstDash val="solid"/>
                      <a:round/>
                      <a:headEnd type="none" w="med" len="med"/>
                      <a:tailEnd type="none" w="med" len="med"/>
                    </a:lnT>
                    <a:solidFill>
                      <a:srgbClr val="B5D787"/>
                    </a:solidFill>
                  </a:tcPr>
                </a:tc>
                <a:tc>
                  <a:txBody>
                    <a:bodyPr/>
                    <a:lstStyle/>
                    <a:p>
                      <a:pPr algn="l" fontAlgn="b"/>
                      <a:r>
                        <a:rPr lang="en-US" sz="2000" u="none" strike="noStrike" dirty="0">
                          <a:solidFill>
                            <a:schemeClr val="bg1">
                              <a:lumMod val="50000"/>
                            </a:schemeClr>
                          </a:solidFill>
                          <a:effectLst/>
                          <a:latin typeface="DINPro-Regular" panose="020B0504020101020102" pitchFamily="34" charset="0"/>
                          <a:cs typeface="DINPro-Regular" panose="020B0504020101020102" pitchFamily="34" charset="0"/>
                        </a:rPr>
                        <a:t> x $39,390 x your administrator(s)' index = $54,185</a:t>
                      </a:r>
                      <a:endParaRPr lang="en-US" sz="2000" b="0" i="0" u="none" strike="noStrike" dirty="0">
                        <a:solidFill>
                          <a:schemeClr val="bg1">
                            <a:lumMod val="50000"/>
                          </a:schemeClr>
                        </a:solidFill>
                        <a:effectLst/>
                        <a:latin typeface="DINPro-Regular" panose="020B0504020101020102" pitchFamily="34" charset="0"/>
                        <a:cs typeface="DINPro-Regular" panose="020B0504020101020102" pitchFamily="34" charset="0"/>
                      </a:endParaRPr>
                    </a:p>
                  </a:txBody>
                  <a:tcPr marL="5284" marR="5284" marT="5284" marB="0" anchor="b">
                    <a:lnT w="12700" cap="flat" cmpd="sng" algn="ctr">
                      <a:solidFill>
                        <a:schemeClr val="tx1"/>
                      </a:solidFill>
                      <a:prstDash val="solid"/>
                      <a:round/>
                      <a:headEnd type="none" w="med" len="med"/>
                      <a:tailEnd type="none" w="med" len="med"/>
                    </a:lnT>
                    <a:solidFill>
                      <a:srgbClr val="B5D787"/>
                    </a:solidFill>
                  </a:tcPr>
                </a:tc>
                <a:extLst>
                  <a:ext uri="{0D108BD9-81ED-4DB2-BD59-A6C34878D82A}">
                    <a16:rowId xmlns:a16="http://schemas.microsoft.com/office/drawing/2014/main" val="1866605876"/>
                  </a:ext>
                </a:extLst>
              </a:tr>
              <a:tr h="433105">
                <a:tc>
                  <a:txBody>
                    <a:bodyPr/>
                    <a:lstStyle/>
                    <a:p>
                      <a:pPr algn="l" fontAlgn="b"/>
                      <a:r>
                        <a:rPr lang="en-US" sz="2000" u="none" strike="noStrike" dirty="0">
                          <a:solidFill>
                            <a:schemeClr val="bg1">
                              <a:lumMod val="50000"/>
                            </a:schemeClr>
                          </a:solidFill>
                          <a:effectLst/>
                          <a:latin typeface="DINPro-Regular" panose="020B0504020101020102" pitchFamily="34" charset="0"/>
                          <a:cs typeface="DINPro-Regular" panose="020B0504020101020102" pitchFamily="34" charset="0"/>
                        </a:rPr>
                        <a:t>Instructional Staff</a:t>
                      </a:r>
                      <a:endParaRPr lang="en-US" sz="2000" b="0" i="0" u="none" strike="noStrike" dirty="0">
                        <a:solidFill>
                          <a:schemeClr val="bg1">
                            <a:lumMod val="50000"/>
                          </a:schemeClr>
                        </a:solidFill>
                        <a:effectLst/>
                        <a:latin typeface="DINPro-Regular" panose="020B0504020101020102" pitchFamily="34" charset="0"/>
                        <a:cs typeface="DINPro-Regular" panose="020B0504020101020102" pitchFamily="34" charset="0"/>
                      </a:endParaRPr>
                    </a:p>
                  </a:txBody>
                  <a:tcPr marL="5284" marR="5284" marT="5284" marB="0" anchor="b"/>
                </a:tc>
                <a:tc>
                  <a:txBody>
                    <a:bodyPr/>
                    <a:lstStyle/>
                    <a:p>
                      <a:pPr algn="l" fontAlgn="b"/>
                      <a:r>
                        <a:rPr lang="en-US" sz="2000" u="none" strike="noStrike" dirty="0">
                          <a:solidFill>
                            <a:schemeClr val="bg1">
                              <a:lumMod val="50000"/>
                            </a:schemeClr>
                          </a:solidFill>
                          <a:effectLst/>
                          <a:latin typeface="DINPro-Regular" panose="020B0504020101020102" pitchFamily="34" charset="0"/>
                          <a:cs typeface="DINPro-Regular" panose="020B0504020101020102" pitchFamily="34" charset="0"/>
                        </a:rPr>
                        <a:t>    11.24 </a:t>
                      </a:r>
                      <a:endParaRPr lang="en-US" sz="2000" b="0" i="0" u="none" strike="noStrike" dirty="0">
                        <a:solidFill>
                          <a:schemeClr val="bg1">
                            <a:lumMod val="50000"/>
                          </a:schemeClr>
                        </a:solidFill>
                        <a:effectLst/>
                        <a:latin typeface="DINPro-Regular" panose="020B0504020101020102" pitchFamily="34" charset="0"/>
                        <a:cs typeface="DINPro-Regular" panose="020B0504020101020102" pitchFamily="34" charset="0"/>
                      </a:endParaRPr>
                    </a:p>
                  </a:txBody>
                  <a:tcPr marL="5284" marR="5284" marT="5284" marB="0" anchor="b"/>
                </a:tc>
                <a:tc>
                  <a:txBody>
                    <a:bodyPr/>
                    <a:lstStyle/>
                    <a:p>
                      <a:pPr algn="l" fontAlgn="b"/>
                      <a:r>
                        <a:rPr lang="en-US" sz="2000" u="none" strike="noStrike" dirty="0">
                          <a:solidFill>
                            <a:schemeClr val="bg1">
                              <a:lumMod val="50000"/>
                            </a:schemeClr>
                          </a:solidFill>
                          <a:effectLst/>
                          <a:latin typeface="DINPro-Regular" panose="020B0504020101020102" pitchFamily="34" charset="0"/>
                          <a:cs typeface="DINPro-Regular" panose="020B0504020101020102" pitchFamily="34" charset="0"/>
                        </a:rPr>
                        <a:t> 1.020 </a:t>
                      </a:r>
                      <a:endParaRPr lang="en-US" sz="2000" b="0" i="0" u="none" strike="noStrike" dirty="0">
                        <a:solidFill>
                          <a:schemeClr val="bg1">
                            <a:lumMod val="50000"/>
                          </a:schemeClr>
                        </a:solidFill>
                        <a:effectLst/>
                        <a:latin typeface="DINPro-Regular" panose="020B0504020101020102" pitchFamily="34" charset="0"/>
                        <a:cs typeface="DINPro-Regular" panose="020B0504020101020102" pitchFamily="34" charset="0"/>
                      </a:endParaRPr>
                    </a:p>
                  </a:txBody>
                  <a:tcPr marL="5284" marR="5284" marT="5284" marB="0" anchor="b"/>
                </a:tc>
                <a:tc>
                  <a:txBody>
                    <a:bodyPr/>
                    <a:lstStyle/>
                    <a:p>
                      <a:pPr algn="l" fontAlgn="b"/>
                      <a:r>
                        <a:rPr lang="en-US" sz="2000" u="none" strike="noStrike" dirty="0">
                          <a:solidFill>
                            <a:schemeClr val="bg1">
                              <a:lumMod val="50000"/>
                            </a:schemeClr>
                          </a:solidFill>
                          <a:effectLst/>
                          <a:latin typeface="DINPro-Regular" panose="020B0504020101020102" pitchFamily="34" charset="0"/>
                          <a:cs typeface="DINPro-Regular" panose="020B0504020101020102" pitchFamily="34" charset="0"/>
                        </a:rPr>
                        <a:t>      11.47 </a:t>
                      </a:r>
                      <a:endParaRPr lang="en-US" sz="2000" b="0" i="0" u="none" strike="noStrike" dirty="0">
                        <a:solidFill>
                          <a:schemeClr val="bg1">
                            <a:lumMod val="50000"/>
                          </a:schemeClr>
                        </a:solidFill>
                        <a:effectLst/>
                        <a:latin typeface="DINPro-Regular" panose="020B0504020101020102" pitchFamily="34" charset="0"/>
                        <a:cs typeface="DINPro-Regular" panose="020B0504020101020102" pitchFamily="34" charset="0"/>
                      </a:endParaRPr>
                    </a:p>
                  </a:txBody>
                  <a:tcPr marL="5284" marR="5284" marT="5284" marB="0" anchor="b"/>
                </a:tc>
                <a:tc>
                  <a:txBody>
                    <a:bodyPr/>
                    <a:lstStyle/>
                    <a:p>
                      <a:pPr algn="l" fontAlgn="b"/>
                      <a:r>
                        <a:rPr lang="en-US" sz="2000" u="none" strike="noStrike" dirty="0">
                          <a:solidFill>
                            <a:schemeClr val="bg1">
                              <a:lumMod val="50000"/>
                            </a:schemeClr>
                          </a:solidFill>
                          <a:effectLst/>
                          <a:latin typeface="DINPro-Regular" panose="020B0504020101020102" pitchFamily="34" charset="0"/>
                          <a:cs typeface="DINPro-Regular" panose="020B0504020101020102" pitchFamily="34" charset="0"/>
                        </a:rPr>
                        <a:t> x Weighted Avg Career Ladder Salaries for your Staff = $511,740</a:t>
                      </a:r>
                      <a:endParaRPr lang="en-US" sz="2000" b="0" i="0" u="none" strike="noStrike" dirty="0">
                        <a:solidFill>
                          <a:schemeClr val="bg1">
                            <a:lumMod val="50000"/>
                          </a:schemeClr>
                        </a:solidFill>
                        <a:effectLst/>
                        <a:latin typeface="DINPro-Regular" panose="020B0504020101020102" pitchFamily="34" charset="0"/>
                        <a:cs typeface="DINPro-Regular" panose="020B0504020101020102" pitchFamily="34" charset="0"/>
                      </a:endParaRPr>
                    </a:p>
                  </a:txBody>
                  <a:tcPr marL="5284" marR="5284" marT="5284" marB="0" anchor="b"/>
                </a:tc>
                <a:extLst>
                  <a:ext uri="{0D108BD9-81ED-4DB2-BD59-A6C34878D82A}">
                    <a16:rowId xmlns:a16="http://schemas.microsoft.com/office/drawing/2014/main" val="2767750194"/>
                  </a:ext>
                </a:extLst>
              </a:tr>
              <a:tr h="433105">
                <a:tc>
                  <a:txBody>
                    <a:bodyPr/>
                    <a:lstStyle/>
                    <a:p>
                      <a:pPr algn="l" fontAlgn="b"/>
                      <a:r>
                        <a:rPr lang="en-US" sz="2000" u="none" strike="noStrike" dirty="0">
                          <a:solidFill>
                            <a:schemeClr val="bg1">
                              <a:lumMod val="50000"/>
                            </a:schemeClr>
                          </a:solidFill>
                          <a:effectLst/>
                          <a:latin typeface="DINPro-Regular" panose="020B0504020101020102" pitchFamily="34" charset="0"/>
                          <a:cs typeface="DINPro-Regular" panose="020B0504020101020102" pitchFamily="34" charset="0"/>
                        </a:rPr>
                        <a:t>Pupil Service Staff</a:t>
                      </a:r>
                      <a:endParaRPr lang="en-US" sz="2000" b="0" i="0" u="none" strike="noStrike" dirty="0">
                        <a:solidFill>
                          <a:schemeClr val="bg1">
                            <a:lumMod val="50000"/>
                          </a:schemeClr>
                        </a:solidFill>
                        <a:effectLst/>
                        <a:latin typeface="DINPro-Regular" panose="020B0504020101020102" pitchFamily="34" charset="0"/>
                        <a:cs typeface="DINPro-Regular" panose="020B0504020101020102" pitchFamily="34" charset="0"/>
                      </a:endParaRPr>
                    </a:p>
                  </a:txBody>
                  <a:tcPr marL="5284" marR="5284" marT="5284" marB="0" anchor="b">
                    <a:solidFill>
                      <a:srgbClr val="B5D787"/>
                    </a:solidFill>
                  </a:tcPr>
                </a:tc>
                <a:tc>
                  <a:txBody>
                    <a:bodyPr/>
                    <a:lstStyle/>
                    <a:p>
                      <a:pPr algn="l" fontAlgn="b"/>
                      <a:r>
                        <a:rPr lang="en-US" sz="2000" u="none" strike="noStrike" dirty="0">
                          <a:solidFill>
                            <a:schemeClr val="bg1">
                              <a:lumMod val="50000"/>
                            </a:schemeClr>
                          </a:solidFill>
                          <a:effectLst/>
                          <a:latin typeface="DINPro-Regular" panose="020B0504020101020102" pitchFamily="34" charset="0"/>
                          <a:cs typeface="DINPro-Regular" panose="020B0504020101020102" pitchFamily="34" charset="0"/>
                        </a:rPr>
                        <a:t>    11.24 </a:t>
                      </a:r>
                      <a:endParaRPr lang="en-US" sz="2000" b="0" i="0" u="none" strike="noStrike" dirty="0">
                        <a:solidFill>
                          <a:schemeClr val="bg1">
                            <a:lumMod val="50000"/>
                          </a:schemeClr>
                        </a:solidFill>
                        <a:effectLst/>
                        <a:latin typeface="DINPro-Regular" panose="020B0504020101020102" pitchFamily="34" charset="0"/>
                        <a:cs typeface="DINPro-Regular" panose="020B0504020101020102" pitchFamily="34" charset="0"/>
                      </a:endParaRPr>
                    </a:p>
                  </a:txBody>
                  <a:tcPr marL="5284" marR="5284" marT="5284" marB="0" anchor="b">
                    <a:solidFill>
                      <a:srgbClr val="B5D787"/>
                    </a:solidFill>
                  </a:tcPr>
                </a:tc>
                <a:tc>
                  <a:txBody>
                    <a:bodyPr/>
                    <a:lstStyle/>
                    <a:p>
                      <a:pPr algn="l" fontAlgn="b"/>
                      <a:r>
                        <a:rPr lang="en-US" sz="2000" u="none" strike="noStrike" dirty="0">
                          <a:solidFill>
                            <a:schemeClr val="bg1">
                              <a:lumMod val="50000"/>
                            </a:schemeClr>
                          </a:solidFill>
                          <a:effectLst/>
                          <a:latin typeface="DINPro-Regular" panose="020B0504020101020102" pitchFamily="34" charset="0"/>
                          <a:cs typeface="DINPro-Regular" panose="020B0504020101020102" pitchFamily="34" charset="0"/>
                        </a:rPr>
                        <a:t> 0.079 </a:t>
                      </a:r>
                      <a:endParaRPr lang="en-US" sz="2000" b="0" i="0" u="none" strike="noStrike" dirty="0">
                        <a:solidFill>
                          <a:schemeClr val="bg1">
                            <a:lumMod val="50000"/>
                          </a:schemeClr>
                        </a:solidFill>
                        <a:effectLst/>
                        <a:latin typeface="DINPro-Regular" panose="020B0504020101020102" pitchFamily="34" charset="0"/>
                        <a:cs typeface="DINPro-Regular" panose="020B0504020101020102" pitchFamily="34" charset="0"/>
                      </a:endParaRPr>
                    </a:p>
                  </a:txBody>
                  <a:tcPr marL="5284" marR="5284" marT="5284" marB="0" anchor="b">
                    <a:solidFill>
                      <a:srgbClr val="B5D787"/>
                    </a:solidFill>
                  </a:tcPr>
                </a:tc>
                <a:tc>
                  <a:txBody>
                    <a:bodyPr/>
                    <a:lstStyle/>
                    <a:p>
                      <a:pPr algn="l" fontAlgn="b"/>
                      <a:r>
                        <a:rPr lang="en-US" sz="2000" u="none" strike="noStrike" dirty="0">
                          <a:solidFill>
                            <a:schemeClr val="bg1">
                              <a:lumMod val="50000"/>
                            </a:schemeClr>
                          </a:solidFill>
                          <a:effectLst/>
                          <a:latin typeface="DINPro-Regular" panose="020B0504020101020102" pitchFamily="34" charset="0"/>
                          <a:cs typeface="DINPro-Regular" panose="020B0504020101020102" pitchFamily="34" charset="0"/>
                        </a:rPr>
                        <a:t>        0.89</a:t>
                      </a:r>
                      <a:endParaRPr lang="en-US" sz="2000" b="0" i="0" u="none" strike="noStrike" dirty="0">
                        <a:solidFill>
                          <a:schemeClr val="bg1">
                            <a:lumMod val="50000"/>
                          </a:schemeClr>
                        </a:solidFill>
                        <a:effectLst/>
                        <a:latin typeface="DINPro-Regular" panose="020B0504020101020102" pitchFamily="34" charset="0"/>
                        <a:cs typeface="DINPro-Regular" panose="020B0504020101020102" pitchFamily="34" charset="0"/>
                      </a:endParaRPr>
                    </a:p>
                  </a:txBody>
                  <a:tcPr marL="5284" marR="5284" marT="5284" marB="0" anchor="b">
                    <a:solidFill>
                      <a:srgbClr val="B5D787"/>
                    </a:solidFill>
                  </a:tcPr>
                </a:tc>
                <a:tc>
                  <a:txBody>
                    <a:bodyPr/>
                    <a:lstStyle/>
                    <a:p>
                      <a:pPr algn="l" fontAlgn="b"/>
                      <a:r>
                        <a:rPr lang="en-US" sz="2000" u="none" strike="noStrike" dirty="0">
                          <a:solidFill>
                            <a:schemeClr val="bg1">
                              <a:lumMod val="50000"/>
                            </a:schemeClr>
                          </a:solidFill>
                          <a:effectLst/>
                          <a:latin typeface="DINPro-Regular" panose="020B0504020101020102" pitchFamily="34" charset="0"/>
                          <a:cs typeface="DINPro-Regular" panose="020B0504020101020102" pitchFamily="34" charset="0"/>
                        </a:rPr>
                        <a:t> x Weighted Avg Career Ladder Salaries for your Staff = $34,630</a:t>
                      </a:r>
                      <a:endParaRPr lang="en-US" sz="2000" b="0" i="0" u="none" strike="noStrike" dirty="0">
                        <a:solidFill>
                          <a:schemeClr val="bg1">
                            <a:lumMod val="50000"/>
                          </a:schemeClr>
                        </a:solidFill>
                        <a:effectLst/>
                        <a:latin typeface="DINPro-Regular" panose="020B0504020101020102" pitchFamily="34" charset="0"/>
                        <a:cs typeface="DINPro-Regular" panose="020B0504020101020102" pitchFamily="34" charset="0"/>
                      </a:endParaRPr>
                    </a:p>
                  </a:txBody>
                  <a:tcPr marL="5284" marR="5284" marT="5284" marB="0" anchor="b">
                    <a:solidFill>
                      <a:srgbClr val="B5D787"/>
                    </a:solidFill>
                  </a:tcPr>
                </a:tc>
                <a:extLst>
                  <a:ext uri="{0D108BD9-81ED-4DB2-BD59-A6C34878D82A}">
                    <a16:rowId xmlns:a16="http://schemas.microsoft.com/office/drawing/2014/main" val="3036543706"/>
                  </a:ext>
                </a:extLst>
              </a:tr>
              <a:tr h="433105">
                <a:tc>
                  <a:txBody>
                    <a:bodyPr/>
                    <a:lstStyle/>
                    <a:p>
                      <a:pPr algn="l" fontAlgn="b"/>
                      <a:r>
                        <a:rPr lang="en-US" sz="2000" u="none" strike="noStrike" dirty="0">
                          <a:solidFill>
                            <a:schemeClr val="bg1">
                              <a:lumMod val="50000"/>
                            </a:schemeClr>
                          </a:solidFill>
                          <a:effectLst/>
                          <a:latin typeface="DINPro-Regular" panose="020B0504020101020102" pitchFamily="34" charset="0"/>
                          <a:cs typeface="DINPro-Regular" panose="020B0504020101020102" pitchFamily="34" charset="0"/>
                        </a:rPr>
                        <a:t>Classified Staff</a:t>
                      </a:r>
                      <a:endParaRPr lang="en-US" sz="2000" b="0" i="0" u="none" strike="noStrike" dirty="0">
                        <a:solidFill>
                          <a:schemeClr val="bg1">
                            <a:lumMod val="50000"/>
                          </a:schemeClr>
                        </a:solidFill>
                        <a:effectLst/>
                        <a:latin typeface="DINPro-Regular" panose="020B0504020101020102" pitchFamily="34" charset="0"/>
                        <a:cs typeface="DINPro-Regular" panose="020B0504020101020102" pitchFamily="34" charset="0"/>
                      </a:endParaRPr>
                    </a:p>
                  </a:txBody>
                  <a:tcPr marL="5284" marR="5284" marT="5284" marB="0" anchor="b"/>
                </a:tc>
                <a:tc>
                  <a:txBody>
                    <a:bodyPr/>
                    <a:lstStyle/>
                    <a:p>
                      <a:pPr algn="l" fontAlgn="b"/>
                      <a:r>
                        <a:rPr lang="en-US" sz="2000" u="none" strike="noStrike" dirty="0">
                          <a:solidFill>
                            <a:schemeClr val="bg1">
                              <a:lumMod val="50000"/>
                            </a:schemeClr>
                          </a:solidFill>
                          <a:effectLst/>
                          <a:latin typeface="DINPro-Regular" panose="020B0504020101020102" pitchFamily="34" charset="0"/>
                          <a:cs typeface="DINPro-Regular" panose="020B0504020101020102" pitchFamily="34" charset="0"/>
                        </a:rPr>
                        <a:t>    11.24 </a:t>
                      </a:r>
                      <a:endParaRPr lang="en-US" sz="2000" b="0" i="0" u="none" strike="noStrike" dirty="0">
                        <a:solidFill>
                          <a:schemeClr val="bg1">
                            <a:lumMod val="50000"/>
                          </a:schemeClr>
                        </a:solidFill>
                        <a:effectLst/>
                        <a:latin typeface="DINPro-Regular" panose="020B0504020101020102" pitchFamily="34" charset="0"/>
                        <a:cs typeface="DINPro-Regular" panose="020B0504020101020102" pitchFamily="34" charset="0"/>
                      </a:endParaRPr>
                    </a:p>
                  </a:txBody>
                  <a:tcPr marL="5284" marR="5284" marT="5284" marB="0" anchor="b"/>
                </a:tc>
                <a:tc>
                  <a:txBody>
                    <a:bodyPr/>
                    <a:lstStyle/>
                    <a:p>
                      <a:pPr algn="l" fontAlgn="b"/>
                      <a:r>
                        <a:rPr lang="en-US" sz="2000" u="none" strike="noStrike" dirty="0">
                          <a:solidFill>
                            <a:schemeClr val="bg1">
                              <a:lumMod val="50000"/>
                            </a:schemeClr>
                          </a:solidFill>
                          <a:effectLst/>
                          <a:latin typeface="DINPro-Regular" panose="020B0504020101020102" pitchFamily="34" charset="0"/>
                          <a:cs typeface="DINPro-Regular" panose="020B0504020101020102" pitchFamily="34" charset="0"/>
                        </a:rPr>
                        <a:t> 0.375 </a:t>
                      </a:r>
                      <a:endParaRPr lang="en-US" sz="2000" b="0" i="0" u="none" strike="noStrike" dirty="0">
                        <a:solidFill>
                          <a:schemeClr val="bg1">
                            <a:lumMod val="50000"/>
                          </a:schemeClr>
                        </a:solidFill>
                        <a:effectLst/>
                        <a:latin typeface="DINPro-Regular" panose="020B0504020101020102" pitchFamily="34" charset="0"/>
                        <a:cs typeface="DINPro-Regular" panose="020B0504020101020102" pitchFamily="34" charset="0"/>
                      </a:endParaRPr>
                    </a:p>
                  </a:txBody>
                  <a:tcPr marL="5284" marR="5284" marT="5284" marB="0" anchor="b"/>
                </a:tc>
                <a:tc>
                  <a:txBody>
                    <a:bodyPr/>
                    <a:lstStyle/>
                    <a:p>
                      <a:pPr algn="l" fontAlgn="b"/>
                      <a:r>
                        <a:rPr lang="en-US" sz="2000" u="none" strike="noStrike" dirty="0">
                          <a:solidFill>
                            <a:schemeClr val="bg1">
                              <a:lumMod val="50000"/>
                            </a:schemeClr>
                          </a:solidFill>
                          <a:effectLst/>
                          <a:latin typeface="DINPro-Regular" panose="020B0504020101020102" pitchFamily="34" charset="0"/>
                          <a:cs typeface="DINPro-Regular" panose="020B0504020101020102" pitchFamily="34" charset="0"/>
                        </a:rPr>
                        <a:t>        4.21 </a:t>
                      </a:r>
                      <a:endParaRPr lang="en-US" sz="2000" b="0" i="0" u="none" strike="noStrike" dirty="0">
                        <a:solidFill>
                          <a:schemeClr val="bg1">
                            <a:lumMod val="50000"/>
                          </a:schemeClr>
                        </a:solidFill>
                        <a:effectLst/>
                        <a:latin typeface="DINPro-Regular" panose="020B0504020101020102" pitchFamily="34" charset="0"/>
                        <a:cs typeface="DINPro-Regular" panose="020B0504020101020102" pitchFamily="34" charset="0"/>
                      </a:endParaRPr>
                    </a:p>
                  </a:txBody>
                  <a:tcPr marL="5284" marR="5284" marT="5284" marB="0" anchor="b"/>
                </a:tc>
                <a:tc>
                  <a:txBody>
                    <a:bodyPr/>
                    <a:lstStyle/>
                    <a:p>
                      <a:pPr algn="l" fontAlgn="b"/>
                      <a:r>
                        <a:rPr lang="en-US" sz="2000" u="none" strike="noStrike" dirty="0">
                          <a:solidFill>
                            <a:schemeClr val="bg1">
                              <a:lumMod val="50000"/>
                            </a:schemeClr>
                          </a:solidFill>
                          <a:effectLst/>
                          <a:latin typeface="DINPro-Regular" panose="020B0504020101020102" pitchFamily="34" charset="0"/>
                          <a:cs typeface="DINPro-Regular" panose="020B0504020101020102" pitchFamily="34" charset="0"/>
                        </a:rPr>
                        <a:t> x Fixed amount: $23,376 per FTE = $96,877</a:t>
                      </a:r>
                    </a:p>
                  </a:txBody>
                  <a:tcPr marL="5284" marR="5284" marT="5284" marB="0" anchor="b"/>
                </a:tc>
                <a:extLst>
                  <a:ext uri="{0D108BD9-81ED-4DB2-BD59-A6C34878D82A}">
                    <a16:rowId xmlns:a16="http://schemas.microsoft.com/office/drawing/2014/main" val="1272926342"/>
                  </a:ext>
                </a:extLst>
              </a:tr>
            </a:tbl>
          </a:graphicData>
        </a:graphic>
      </p:graphicFrame>
      <p:pic>
        <p:nvPicPr>
          <p:cNvPr id="4" name="Picture 3" descr="Logo&#10;&#10;Description automatically generated">
            <a:extLst>
              <a:ext uri="{FF2B5EF4-FFF2-40B4-BE49-F238E27FC236}">
                <a16:creationId xmlns:a16="http://schemas.microsoft.com/office/drawing/2014/main" id="{1E4633C7-BB70-BC47-8876-74D1A75B73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157" y="380902"/>
            <a:ext cx="2022114" cy="696506"/>
          </a:xfrm>
          <a:prstGeom prst="rect">
            <a:avLst/>
          </a:prstGeom>
        </p:spPr>
      </p:pic>
      <p:sp>
        <p:nvSpPr>
          <p:cNvPr id="2" name="Rectangle 1">
            <a:extLst>
              <a:ext uri="{FF2B5EF4-FFF2-40B4-BE49-F238E27FC236}">
                <a16:creationId xmlns:a16="http://schemas.microsoft.com/office/drawing/2014/main" id="{8BBF4C98-0B21-2B4E-93B9-07BB14C9F901}"/>
              </a:ext>
            </a:extLst>
          </p:cNvPr>
          <p:cNvSpPr/>
          <p:nvPr/>
        </p:nvSpPr>
        <p:spPr>
          <a:xfrm>
            <a:off x="2946684" y="497307"/>
            <a:ext cx="7829379" cy="1077218"/>
          </a:xfrm>
          <a:prstGeom prst="rect">
            <a:avLst/>
          </a:prstGeom>
        </p:spPr>
        <p:txBody>
          <a:bodyPr wrap="square">
            <a:spAutoFit/>
          </a:bodyPr>
          <a:lstStyle/>
          <a:p>
            <a:r>
              <a:rPr lang="en-US" sz="3200" b="1" dirty="0">
                <a:solidFill>
                  <a:srgbClr val="F47D30"/>
                </a:solidFill>
                <a:latin typeface="DINPro-Regular" panose="020B0504020101020102" pitchFamily="34" charset="0"/>
                <a:cs typeface="DINPro-Regular" panose="020B0504020101020102" pitchFamily="34" charset="0"/>
              </a:rPr>
              <a:t>SCHOOL FUNDING– </a:t>
            </a:r>
            <a:br>
              <a:rPr lang="en-US" sz="3200" b="1" dirty="0">
                <a:solidFill>
                  <a:srgbClr val="F47D30"/>
                </a:solidFill>
                <a:latin typeface="DINPro-Regular" panose="020B0504020101020102" pitchFamily="34" charset="0"/>
                <a:cs typeface="DINPro-Regular" panose="020B0504020101020102" pitchFamily="34" charset="0"/>
              </a:rPr>
            </a:br>
            <a:r>
              <a:rPr lang="en-US" sz="3200" b="1" dirty="0">
                <a:solidFill>
                  <a:srgbClr val="F47D30"/>
                </a:solidFill>
                <a:latin typeface="DINPro-Regular" panose="020B0504020101020102" pitchFamily="34" charset="0"/>
                <a:cs typeface="DINPro-Regular" panose="020B0504020101020102" pitchFamily="34" charset="0"/>
              </a:rPr>
              <a:t>SALARY BASED APPORTIONMENT</a:t>
            </a:r>
          </a:p>
        </p:txBody>
      </p:sp>
    </p:spTree>
    <p:extLst>
      <p:ext uri="{BB962C8B-B14F-4D97-AF65-F5344CB8AC3E}">
        <p14:creationId xmlns:p14="http://schemas.microsoft.com/office/powerpoint/2010/main" val="472680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3C0DEF63-E15C-7445-AA3D-059CD97CD9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157" y="380902"/>
            <a:ext cx="2022114" cy="696506"/>
          </a:xfrm>
          <a:prstGeom prst="rect">
            <a:avLst/>
          </a:prstGeom>
        </p:spPr>
      </p:pic>
      <p:sp>
        <p:nvSpPr>
          <p:cNvPr id="2" name="TextBox 1">
            <a:extLst>
              <a:ext uri="{FF2B5EF4-FFF2-40B4-BE49-F238E27FC236}">
                <a16:creationId xmlns:a16="http://schemas.microsoft.com/office/drawing/2014/main" id="{BCECB1B1-62C8-E044-BCD4-1CF90D23C04D}"/>
              </a:ext>
            </a:extLst>
          </p:cNvPr>
          <p:cNvSpPr txBox="1"/>
          <p:nvPr/>
        </p:nvSpPr>
        <p:spPr>
          <a:xfrm>
            <a:off x="3449432" y="1356120"/>
            <a:ext cx="5758648" cy="523220"/>
          </a:xfrm>
          <a:prstGeom prst="rect">
            <a:avLst/>
          </a:prstGeom>
          <a:noFill/>
        </p:spPr>
        <p:txBody>
          <a:bodyPr wrap="square" rtlCol="0">
            <a:spAutoFit/>
          </a:bodyPr>
          <a:lstStyle/>
          <a:p>
            <a:r>
              <a:rPr lang="en-US" sz="2800" b="1" dirty="0">
                <a:solidFill>
                  <a:srgbClr val="009DDC"/>
                </a:solidFill>
                <a:latin typeface="DINPro-Regular" panose="020B0504020101020102" pitchFamily="34" charset="0"/>
                <a:cs typeface="DINPro-Regular" panose="020B0504020101020102" pitchFamily="34" charset="0"/>
              </a:rPr>
              <a:t>Important Factors to Remember:</a:t>
            </a:r>
          </a:p>
        </p:txBody>
      </p:sp>
      <p:sp>
        <p:nvSpPr>
          <p:cNvPr id="6" name="TextBox 5">
            <a:extLst>
              <a:ext uri="{FF2B5EF4-FFF2-40B4-BE49-F238E27FC236}">
                <a16:creationId xmlns:a16="http://schemas.microsoft.com/office/drawing/2014/main" id="{5BB088F3-C8BC-BA45-83F1-B9205FFEC1A9}"/>
              </a:ext>
            </a:extLst>
          </p:cNvPr>
          <p:cNvSpPr txBox="1"/>
          <p:nvPr/>
        </p:nvSpPr>
        <p:spPr>
          <a:xfrm>
            <a:off x="3449432" y="1967697"/>
            <a:ext cx="7829379" cy="4801314"/>
          </a:xfrm>
          <a:prstGeom prst="rect">
            <a:avLst/>
          </a:prstGeom>
          <a:noFill/>
        </p:spPr>
        <p:txBody>
          <a:bodyPr wrap="square" rtlCol="0">
            <a:spAutoFit/>
          </a:bodyPr>
          <a:lstStyle/>
          <a:p>
            <a:pPr marL="285750" indent="-285750" fontAlgn="b">
              <a:buFont typeface="Arial" panose="020B0604020202020204" pitchFamily="34" charset="0"/>
              <a:buChar char="•"/>
            </a:pPr>
            <a:r>
              <a:rPr lang="en-US" sz="2400" dirty="0">
                <a:latin typeface="DINPro-Regular" panose="020B0504020101020102" pitchFamily="34" charset="0"/>
                <a:cs typeface="DINPro-Regular" panose="020B0504020101020102" pitchFamily="34" charset="0"/>
              </a:rPr>
              <a:t>Your pay scale does not have to follow the career ladder *, or the funding mix. I'll explain further.</a:t>
            </a:r>
          </a:p>
          <a:p>
            <a:pPr marL="285750" indent="-285750" fontAlgn="b">
              <a:buFont typeface="Arial" panose="020B0604020202020204" pitchFamily="34" charset="0"/>
              <a:buChar char="•"/>
            </a:pPr>
            <a:r>
              <a:rPr lang="en-US" sz="2400" dirty="0">
                <a:latin typeface="DINPro-Regular" panose="020B0504020101020102" pitchFamily="34" charset="0"/>
                <a:cs typeface="DINPro-Regular" panose="020B0504020101020102" pitchFamily="34" charset="0"/>
              </a:rPr>
              <a:t>You can hire more or less teachers, but you have to balance all the categories of funding. Want examples?</a:t>
            </a:r>
          </a:p>
          <a:p>
            <a:pPr marL="285750" indent="-285750" fontAlgn="b">
              <a:buFont typeface="Arial" panose="020B0604020202020204" pitchFamily="34" charset="0"/>
              <a:buChar char="•"/>
            </a:pPr>
            <a:r>
              <a:rPr lang="en-US" sz="2400" dirty="0">
                <a:latin typeface="DINPro-Regular" panose="020B0504020101020102" pitchFamily="34" charset="0"/>
                <a:cs typeface="DINPro-Regular" panose="020B0504020101020102" pitchFamily="34" charset="0"/>
              </a:rPr>
              <a:t>If you add up all your staff costs and they are less than your computed allocation, the SDE will pay the salary-based apportionment. But if your actual staff costs exceed the apportionment, then the excess will NOT be funded.</a:t>
            </a:r>
          </a:p>
          <a:p>
            <a:pPr marL="285750" indent="-285750" fontAlgn="b">
              <a:buFont typeface="Arial" panose="020B0604020202020204" pitchFamily="34" charset="0"/>
              <a:buChar char="•"/>
            </a:pPr>
            <a:r>
              <a:rPr lang="en-US" sz="2400" dirty="0">
                <a:latin typeface="DINPro-Regular" panose="020B0504020101020102" pitchFamily="34" charset="0"/>
                <a:cs typeface="DINPro-Regular" panose="020B0504020101020102" pitchFamily="34" charset="0"/>
              </a:rPr>
              <a:t>Charters have a benefit over districts - districts have a "use it or lose it“ provisions.</a:t>
            </a:r>
          </a:p>
          <a:p>
            <a:pPr marL="285750" indent="-285750" fontAlgn="b">
              <a:buFont typeface="Arial" panose="020B0604020202020204" pitchFamily="34" charset="0"/>
              <a:buChar char="•"/>
            </a:pPr>
            <a:r>
              <a:rPr lang="en-US" dirty="0">
                <a:latin typeface="DINPro-Regular" panose="020B0504020101020102" pitchFamily="34" charset="0"/>
                <a:cs typeface="DINPro-Regular" panose="020B0504020101020102" pitchFamily="34" charset="0"/>
              </a:rPr>
              <a:t>* But you must pay teachers a minimum salary per law</a:t>
            </a:r>
            <a:r>
              <a:rPr lang="en-US" dirty="0">
                <a:solidFill>
                  <a:schemeClr val="bg1">
                    <a:lumMod val="50000"/>
                  </a:schemeClr>
                </a:solidFill>
                <a:latin typeface="DINPro-Regular" panose="020B0504020101020102" pitchFamily="34" charset="0"/>
                <a:cs typeface="DINPro-Regular" panose="020B0504020101020102" pitchFamily="34" charset="0"/>
              </a:rPr>
              <a:t>.</a:t>
            </a:r>
          </a:p>
          <a:p>
            <a:endParaRPr lang="en-US" dirty="0"/>
          </a:p>
        </p:txBody>
      </p:sp>
      <p:pic>
        <p:nvPicPr>
          <p:cNvPr id="7" name="Picture 6" descr="A picture containing flower, indoor, plant&#10;&#10;Description automatically generated">
            <a:extLst>
              <a:ext uri="{FF2B5EF4-FFF2-40B4-BE49-F238E27FC236}">
                <a16:creationId xmlns:a16="http://schemas.microsoft.com/office/drawing/2014/main" id="{CB366ABF-125B-C648-B896-8976E63039E0}"/>
              </a:ext>
            </a:extLst>
          </p:cNvPr>
          <p:cNvPicPr>
            <a:picLocks noChangeAspect="1"/>
          </p:cNvPicPr>
          <p:nvPr/>
        </p:nvPicPr>
        <p:blipFill rotWithShape="1">
          <a:blip r:embed="rId3">
            <a:extLst>
              <a:ext uri="{28A0092B-C50C-407E-A947-70E740481C1C}">
                <a14:useLocalDpi xmlns:a14="http://schemas.microsoft.com/office/drawing/2010/main" val="0"/>
              </a:ext>
            </a:extLst>
          </a:blip>
          <a:srcRect l="16111" r="43157"/>
          <a:stretch/>
        </p:blipFill>
        <p:spPr>
          <a:xfrm>
            <a:off x="0" y="1361441"/>
            <a:ext cx="3125204" cy="5115658"/>
          </a:xfrm>
          <a:prstGeom prst="rect">
            <a:avLst/>
          </a:prstGeom>
        </p:spPr>
      </p:pic>
      <p:sp>
        <p:nvSpPr>
          <p:cNvPr id="8" name="Rectangle 7">
            <a:extLst>
              <a:ext uri="{FF2B5EF4-FFF2-40B4-BE49-F238E27FC236}">
                <a16:creationId xmlns:a16="http://schemas.microsoft.com/office/drawing/2014/main" id="{E802DFA5-5E8E-1840-8674-9E3D79D70740}"/>
              </a:ext>
            </a:extLst>
          </p:cNvPr>
          <p:cNvSpPr/>
          <p:nvPr/>
        </p:nvSpPr>
        <p:spPr>
          <a:xfrm>
            <a:off x="3449432" y="190545"/>
            <a:ext cx="7829379" cy="1077218"/>
          </a:xfrm>
          <a:prstGeom prst="rect">
            <a:avLst/>
          </a:prstGeom>
        </p:spPr>
        <p:txBody>
          <a:bodyPr wrap="square">
            <a:spAutoFit/>
          </a:bodyPr>
          <a:lstStyle/>
          <a:p>
            <a:r>
              <a:rPr lang="en-US" sz="3200" b="1" dirty="0">
                <a:solidFill>
                  <a:srgbClr val="F47D30"/>
                </a:solidFill>
                <a:latin typeface="DINPro-Regular" panose="020B0504020101020102" pitchFamily="34" charset="0"/>
                <a:cs typeface="DINPro-Regular" panose="020B0504020101020102" pitchFamily="34" charset="0"/>
              </a:rPr>
              <a:t>SCHOOL FUNDING– </a:t>
            </a:r>
            <a:br>
              <a:rPr lang="en-US" sz="3200" b="1" dirty="0">
                <a:solidFill>
                  <a:srgbClr val="F47D30"/>
                </a:solidFill>
                <a:latin typeface="DINPro-Regular" panose="020B0504020101020102" pitchFamily="34" charset="0"/>
                <a:cs typeface="DINPro-Regular" panose="020B0504020101020102" pitchFamily="34" charset="0"/>
              </a:rPr>
            </a:br>
            <a:r>
              <a:rPr lang="en-US" sz="3200" b="1" dirty="0">
                <a:solidFill>
                  <a:srgbClr val="F47D30"/>
                </a:solidFill>
                <a:latin typeface="DINPro-Regular" panose="020B0504020101020102" pitchFamily="34" charset="0"/>
                <a:cs typeface="DINPro-Regular" panose="020B0504020101020102" pitchFamily="34" charset="0"/>
              </a:rPr>
              <a:t>SALARY BASED APPORTIONMENT</a:t>
            </a:r>
          </a:p>
        </p:txBody>
      </p:sp>
    </p:spTree>
    <p:extLst>
      <p:ext uri="{BB962C8B-B14F-4D97-AF65-F5344CB8AC3E}">
        <p14:creationId xmlns:p14="http://schemas.microsoft.com/office/powerpoint/2010/main" val="2117512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3BA3173C-43BF-4B69-9945-7A4B2494B3C4}"/>
              </a:ext>
            </a:extLst>
          </p:cNvPr>
          <p:cNvGraphicFramePr>
            <a:graphicFrameLocks noGrp="1"/>
          </p:cNvGraphicFramePr>
          <p:nvPr>
            <p:extLst>
              <p:ext uri="{D42A27DB-BD31-4B8C-83A1-F6EECF244321}">
                <p14:modId xmlns:p14="http://schemas.microsoft.com/office/powerpoint/2010/main" val="2027323413"/>
              </p:ext>
            </p:extLst>
          </p:nvPr>
        </p:nvGraphicFramePr>
        <p:xfrm>
          <a:off x="595230" y="1816677"/>
          <a:ext cx="11001540" cy="4505525"/>
        </p:xfrm>
        <a:graphic>
          <a:graphicData uri="http://schemas.openxmlformats.org/drawingml/2006/table">
            <a:tbl>
              <a:tblPr>
                <a:tableStyleId>{7E9639D4-E3E2-4D34-9284-5A2195B3D0D7}</a:tableStyleId>
              </a:tblPr>
              <a:tblGrid>
                <a:gridCol w="2421827">
                  <a:extLst>
                    <a:ext uri="{9D8B030D-6E8A-4147-A177-3AD203B41FA5}">
                      <a16:colId xmlns:a16="http://schemas.microsoft.com/office/drawing/2014/main" val="905415615"/>
                    </a:ext>
                  </a:extLst>
                </a:gridCol>
                <a:gridCol w="1231262">
                  <a:extLst>
                    <a:ext uri="{9D8B030D-6E8A-4147-A177-3AD203B41FA5}">
                      <a16:colId xmlns:a16="http://schemas.microsoft.com/office/drawing/2014/main" val="2784331977"/>
                    </a:ext>
                  </a:extLst>
                </a:gridCol>
                <a:gridCol w="487987">
                  <a:extLst>
                    <a:ext uri="{9D8B030D-6E8A-4147-A177-3AD203B41FA5}">
                      <a16:colId xmlns:a16="http://schemas.microsoft.com/office/drawing/2014/main" val="2377008832"/>
                    </a:ext>
                  </a:extLst>
                </a:gridCol>
                <a:gridCol w="5663405">
                  <a:extLst>
                    <a:ext uri="{9D8B030D-6E8A-4147-A177-3AD203B41FA5}">
                      <a16:colId xmlns:a16="http://schemas.microsoft.com/office/drawing/2014/main" val="1304624463"/>
                    </a:ext>
                  </a:extLst>
                </a:gridCol>
                <a:gridCol w="1197059">
                  <a:extLst>
                    <a:ext uri="{9D8B030D-6E8A-4147-A177-3AD203B41FA5}">
                      <a16:colId xmlns:a16="http://schemas.microsoft.com/office/drawing/2014/main" val="1086548447"/>
                    </a:ext>
                  </a:extLst>
                </a:gridCol>
              </a:tblGrid>
              <a:tr h="372659">
                <a:tc gridSpan="5">
                  <a:txBody>
                    <a:bodyPr/>
                    <a:lstStyle/>
                    <a:p>
                      <a:pPr algn="l" fontAlgn="b"/>
                      <a:r>
                        <a:rPr lang="en-US" sz="2400" b="1" u="none" strike="noStrike" dirty="0">
                          <a:solidFill>
                            <a:srgbClr val="009DDC"/>
                          </a:solidFill>
                          <a:effectLst/>
                          <a:latin typeface="DINPro-Regular" panose="020B0504020101020102" pitchFamily="34" charset="0"/>
                          <a:cs typeface="DINPro-Regular" panose="020B0504020101020102" pitchFamily="34" charset="0"/>
                        </a:rPr>
                        <a:t>The benefit apportionment pays the following benefits:</a:t>
                      </a:r>
                      <a:endParaRPr lang="en-US" sz="2400" b="1" i="0" u="none" strike="noStrike" dirty="0">
                        <a:solidFill>
                          <a:srgbClr val="009DDC"/>
                        </a:solidFill>
                        <a:effectLst/>
                        <a:latin typeface="DINPro-Regular" panose="020B0504020101020102" pitchFamily="34" charset="0"/>
                        <a:cs typeface="DINPro-Regular" panose="020B0504020101020102" pitchFamily="34" charset="0"/>
                      </a:endParaRPr>
                    </a:p>
                  </a:txBody>
                  <a:tcPr marL="5129" marR="5129" marT="5129" marB="0" anchor="b">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35340314"/>
                  </a:ext>
                </a:extLst>
              </a:tr>
              <a:tr h="372659">
                <a:tc>
                  <a:txBody>
                    <a:bodyPr/>
                    <a:lstStyle/>
                    <a:p>
                      <a:pPr algn="l" fontAlgn="b"/>
                      <a:r>
                        <a:rPr lang="en-US" sz="2400" u="none" strike="noStrike" dirty="0">
                          <a:solidFill>
                            <a:schemeClr val="tx1"/>
                          </a:solidFill>
                          <a:effectLst/>
                          <a:latin typeface="DINPro-Regular" panose="020B0504020101020102" pitchFamily="34" charset="0"/>
                          <a:cs typeface="DINPro-Regular" panose="020B0504020101020102" pitchFamily="34" charset="0"/>
                        </a:rPr>
                        <a:t>FICA</a:t>
                      </a:r>
                      <a:endParaRPr lang="en-US" sz="2400" b="0" i="0" u="none" strike="noStrike" dirty="0">
                        <a:solidFill>
                          <a:schemeClr val="tx1"/>
                        </a:solidFill>
                        <a:effectLst/>
                        <a:latin typeface="DINPro-Regular" panose="020B0504020101020102" pitchFamily="34" charset="0"/>
                        <a:cs typeface="DINPro-Regular" panose="020B0504020101020102" pitchFamily="34" charset="0"/>
                      </a:endParaRPr>
                    </a:p>
                  </a:txBody>
                  <a:tcPr marL="5129" marR="5129" marT="5129" marB="0" anchor="b"/>
                </a:tc>
                <a:tc>
                  <a:txBody>
                    <a:bodyPr/>
                    <a:lstStyle/>
                    <a:p>
                      <a:pPr algn="r" fontAlgn="b"/>
                      <a:r>
                        <a:rPr lang="en-US" sz="2400" u="none" strike="noStrike">
                          <a:solidFill>
                            <a:schemeClr val="tx1"/>
                          </a:solidFill>
                          <a:effectLst/>
                          <a:latin typeface="DINPro-Regular" panose="020B0504020101020102" pitchFamily="34" charset="0"/>
                          <a:cs typeface="DINPro-Regular" panose="020B0504020101020102" pitchFamily="34" charset="0"/>
                        </a:rPr>
                        <a:t>6.20%</a:t>
                      </a:r>
                      <a:endParaRPr lang="en-US" sz="2400" b="0" i="0" u="none" strike="noStrike">
                        <a:solidFill>
                          <a:schemeClr val="tx1"/>
                        </a:solidFill>
                        <a:effectLst/>
                        <a:latin typeface="DINPro-Regular" panose="020B0504020101020102" pitchFamily="34" charset="0"/>
                        <a:cs typeface="DINPro-Regular" panose="020B0504020101020102" pitchFamily="34" charset="0"/>
                      </a:endParaRPr>
                    </a:p>
                  </a:txBody>
                  <a:tcPr marL="5129" marR="5129" marT="5129" marB="0" anchor="b"/>
                </a:tc>
                <a:tc>
                  <a:txBody>
                    <a:bodyPr/>
                    <a:lstStyle/>
                    <a:p>
                      <a:pPr algn="l" fontAlgn="b"/>
                      <a:endParaRPr lang="en-US" sz="2000" b="0" i="0" u="none" strike="noStrike">
                        <a:solidFill>
                          <a:schemeClr val="tx1"/>
                        </a:solidFill>
                        <a:effectLst/>
                        <a:latin typeface="DINPro-Regular" panose="020B0504020101020102" pitchFamily="34" charset="0"/>
                        <a:cs typeface="DINPro-Regular" panose="020B0504020101020102" pitchFamily="34" charset="0"/>
                      </a:endParaRPr>
                    </a:p>
                  </a:txBody>
                  <a:tcPr marL="5129" marR="5129" marT="5129" marB="0" anchor="b"/>
                </a:tc>
                <a:tc>
                  <a:txBody>
                    <a:bodyPr/>
                    <a:lstStyle/>
                    <a:p>
                      <a:pPr algn="l" fontAlgn="b"/>
                      <a:endParaRPr lang="en-US" sz="2400" b="0" i="0" u="none" strike="noStrike" dirty="0">
                        <a:solidFill>
                          <a:schemeClr val="bg1">
                            <a:lumMod val="50000"/>
                          </a:schemeClr>
                        </a:solidFill>
                        <a:effectLst/>
                        <a:latin typeface="Calibri" panose="020F0502020204030204" pitchFamily="34" charset="0"/>
                      </a:endParaRPr>
                    </a:p>
                  </a:txBody>
                  <a:tcPr marL="5129" marR="5129" marT="5129" marB="0" anchor="b"/>
                </a:tc>
                <a:tc>
                  <a:txBody>
                    <a:bodyPr/>
                    <a:lstStyle/>
                    <a:p>
                      <a:pPr algn="l" fontAlgn="b"/>
                      <a:endParaRPr lang="en-US" sz="2400" b="0" i="0" u="none" strike="noStrike">
                        <a:solidFill>
                          <a:srgbClr val="000000"/>
                        </a:solidFill>
                        <a:effectLst/>
                        <a:latin typeface="Calibri" panose="020F0502020204030204" pitchFamily="34" charset="0"/>
                      </a:endParaRPr>
                    </a:p>
                  </a:txBody>
                  <a:tcPr marL="5129" marR="5129" marT="5129" marB="0" anchor="b"/>
                </a:tc>
                <a:extLst>
                  <a:ext uri="{0D108BD9-81ED-4DB2-BD59-A6C34878D82A}">
                    <a16:rowId xmlns:a16="http://schemas.microsoft.com/office/drawing/2014/main" val="2838293188"/>
                  </a:ext>
                </a:extLst>
              </a:tr>
              <a:tr h="372659">
                <a:tc>
                  <a:txBody>
                    <a:bodyPr/>
                    <a:lstStyle/>
                    <a:p>
                      <a:pPr algn="l" fontAlgn="b"/>
                      <a:r>
                        <a:rPr lang="en-US" sz="2400" u="none" strike="noStrike" dirty="0">
                          <a:solidFill>
                            <a:schemeClr val="tx1"/>
                          </a:solidFill>
                          <a:effectLst/>
                          <a:latin typeface="DINPro-Regular" panose="020B0504020101020102" pitchFamily="34" charset="0"/>
                          <a:cs typeface="DINPro-Regular" panose="020B0504020101020102" pitchFamily="34" charset="0"/>
                        </a:rPr>
                        <a:t>Medicare</a:t>
                      </a:r>
                      <a:endParaRPr lang="en-US" sz="2400" b="0" i="0" u="none" strike="noStrike" dirty="0">
                        <a:solidFill>
                          <a:schemeClr val="tx1"/>
                        </a:solidFill>
                        <a:effectLst/>
                        <a:latin typeface="DINPro-Regular" panose="020B0504020101020102" pitchFamily="34" charset="0"/>
                        <a:cs typeface="DINPro-Regular" panose="020B0504020101020102" pitchFamily="34" charset="0"/>
                      </a:endParaRPr>
                    </a:p>
                  </a:txBody>
                  <a:tcPr marL="5129" marR="5129" marT="5129" marB="0" anchor="b"/>
                </a:tc>
                <a:tc>
                  <a:txBody>
                    <a:bodyPr/>
                    <a:lstStyle/>
                    <a:p>
                      <a:pPr algn="r" fontAlgn="b"/>
                      <a:r>
                        <a:rPr lang="en-US" sz="2400" u="none" strike="noStrike">
                          <a:solidFill>
                            <a:schemeClr val="tx1"/>
                          </a:solidFill>
                          <a:effectLst/>
                          <a:latin typeface="DINPro-Regular" panose="020B0504020101020102" pitchFamily="34" charset="0"/>
                          <a:cs typeface="DINPro-Regular" panose="020B0504020101020102" pitchFamily="34" charset="0"/>
                        </a:rPr>
                        <a:t>1.45%</a:t>
                      </a:r>
                      <a:endParaRPr lang="en-US" sz="2400" b="0" i="0" u="none" strike="noStrike">
                        <a:solidFill>
                          <a:schemeClr val="tx1"/>
                        </a:solidFill>
                        <a:effectLst/>
                        <a:latin typeface="DINPro-Regular" panose="020B0504020101020102" pitchFamily="34" charset="0"/>
                        <a:cs typeface="DINPro-Regular" panose="020B0504020101020102" pitchFamily="34" charset="0"/>
                      </a:endParaRPr>
                    </a:p>
                  </a:txBody>
                  <a:tcPr marL="5129" marR="5129" marT="5129" marB="0" anchor="b"/>
                </a:tc>
                <a:tc>
                  <a:txBody>
                    <a:bodyPr/>
                    <a:lstStyle/>
                    <a:p>
                      <a:pPr algn="l" fontAlgn="b"/>
                      <a:endParaRPr lang="en-US" sz="2000" b="0" i="0" u="none" strike="noStrike">
                        <a:solidFill>
                          <a:schemeClr val="tx1"/>
                        </a:solidFill>
                        <a:effectLst/>
                        <a:latin typeface="DINPro-Regular" panose="020B0504020101020102" pitchFamily="34" charset="0"/>
                        <a:cs typeface="DINPro-Regular" panose="020B0504020101020102" pitchFamily="34" charset="0"/>
                      </a:endParaRPr>
                    </a:p>
                  </a:txBody>
                  <a:tcPr marL="5129" marR="5129" marT="5129" marB="0" anchor="b"/>
                </a:tc>
                <a:tc>
                  <a:txBody>
                    <a:bodyPr/>
                    <a:lstStyle/>
                    <a:p>
                      <a:pPr algn="l" fontAlgn="b"/>
                      <a:endParaRPr lang="en-US" sz="2400" b="0" i="0" u="none" strike="noStrike" dirty="0">
                        <a:solidFill>
                          <a:schemeClr val="bg1">
                            <a:lumMod val="50000"/>
                          </a:schemeClr>
                        </a:solidFill>
                        <a:effectLst/>
                        <a:latin typeface="Calibri" panose="020F0502020204030204" pitchFamily="34" charset="0"/>
                      </a:endParaRPr>
                    </a:p>
                  </a:txBody>
                  <a:tcPr marL="5129" marR="5129" marT="5129" marB="0" anchor="b"/>
                </a:tc>
                <a:tc>
                  <a:txBody>
                    <a:bodyPr/>
                    <a:lstStyle/>
                    <a:p>
                      <a:pPr algn="l" fontAlgn="b"/>
                      <a:endParaRPr lang="en-US" sz="2400" b="0" i="0" u="none" strike="noStrike">
                        <a:solidFill>
                          <a:srgbClr val="000000"/>
                        </a:solidFill>
                        <a:effectLst/>
                        <a:latin typeface="Calibri" panose="020F0502020204030204" pitchFamily="34" charset="0"/>
                      </a:endParaRPr>
                    </a:p>
                  </a:txBody>
                  <a:tcPr marL="5129" marR="5129" marT="5129" marB="0" anchor="b"/>
                </a:tc>
                <a:extLst>
                  <a:ext uri="{0D108BD9-81ED-4DB2-BD59-A6C34878D82A}">
                    <a16:rowId xmlns:a16="http://schemas.microsoft.com/office/drawing/2014/main" val="547615943"/>
                  </a:ext>
                </a:extLst>
              </a:tr>
              <a:tr h="372659">
                <a:tc>
                  <a:txBody>
                    <a:bodyPr/>
                    <a:lstStyle/>
                    <a:p>
                      <a:pPr algn="l" fontAlgn="b"/>
                      <a:r>
                        <a:rPr lang="en-US" sz="2400" u="none" strike="noStrike" dirty="0" err="1">
                          <a:solidFill>
                            <a:schemeClr val="tx1"/>
                          </a:solidFill>
                          <a:effectLst/>
                          <a:latin typeface="DINPro-Regular" panose="020B0504020101020102" pitchFamily="34" charset="0"/>
                          <a:cs typeface="DINPro-Regular" panose="020B0504020101020102" pitchFamily="34" charset="0"/>
                        </a:rPr>
                        <a:t>PERSI</a:t>
                      </a:r>
                      <a:endParaRPr lang="en-US" sz="2400" b="0" i="0" u="none" strike="noStrike" dirty="0">
                        <a:solidFill>
                          <a:schemeClr val="tx1"/>
                        </a:solidFill>
                        <a:effectLst/>
                        <a:latin typeface="DINPro-Regular" panose="020B0504020101020102" pitchFamily="34" charset="0"/>
                        <a:cs typeface="DINPro-Regular" panose="020B0504020101020102" pitchFamily="34" charset="0"/>
                      </a:endParaRPr>
                    </a:p>
                  </a:txBody>
                  <a:tcPr marL="5129" marR="5129" marT="5129" marB="0" anchor="b"/>
                </a:tc>
                <a:tc>
                  <a:txBody>
                    <a:bodyPr/>
                    <a:lstStyle/>
                    <a:p>
                      <a:pPr algn="r" fontAlgn="b"/>
                      <a:r>
                        <a:rPr lang="en-US" sz="2400" u="none" strike="noStrike" dirty="0">
                          <a:solidFill>
                            <a:schemeClr val="tx1"/>
                          </a:solidFill>
                          <a:effectLst/>
                          <a:latin typeface="DINPro-Regular" panose="020B0504020101020102" pitchFamily="34" charset="0"/>
                          <a:cs typeface="DINPro-Regular" panose="020B0504020101020102" pitchFamily="34" charset="0"/>
                        </a:rPr>
                        <a:t>11.94%</a:t>
                      </a:r>
                      <a:endParaRPr lang="en-US" sz="2400" b="0" i="0" u="none" strike="noStrike" dirty="0">
                        <a:solidFill>
                          <a:schemeClr val="tx1"/>
                        </a:solidFill>
                        <a:effectLst/>
                        <a:latin typeface="DINPro-Regular" panose="020B0504020101020102" pitchFamily="34" charset="0"/>
                        <a:cs typeface="DINPro-Regular" panose="020B0504020101020102" pitchFamily="34" charset="0"/>
                      </a:endParaRPr>
                    </a:p>
                  </a:txBody>
                  <a:tcPr marL="5129" marR="5129" marT="5129" marB="0" anchor="b"/>
                </a:tc>
                <a:tc>
                  <a:txBody>
                    <a:bodyPr/>
                    <a:lstStyle/>
                    <a:p>
                      <a:pPr algn="l" fontAlgn="b"/>
                      <a:r>
                        <a:rPr lang="en-US" sz="2000" b="0" i="0" u="none" strike="noStrike" dirty="0">
                          <a:solidFill>
                            <a:schemeClr val="tx1"/>
                          </a:solidFill>
                          <a:effectLst/>
                          <a:latin typeface="DINPro-Regular" panose="020B0504020101020102" pitchFamily="34" charset="0"/>
                          <a:cs typeface="DINPro-Regular" panose="020B0504020101020102" pitchFamily="34" charset="0"/>
                        </a:rPr>
                        <a:t>    </a:t>
                      </a:r>
                    </a:p>
                  </a:txBody>
                  <a:tcPr marL="5129" marR="5129" marT="5129" marB="0" anchor="b"/>
                </a:tc>
                <a:tc>
                  <a:txBody>
                    <a:bodyPr/>
                    <a:lstStyle/>
                    <a:p>
                      <a:pPr algn="l" fontAlgn="b"/>
                      <a:endParaRPr lang="en-US" sz="2400" b="0" i="0" u="none" strike="noStrike" dirty="0">
                        <a:solidFill>
                          <a:schemeClr val="bg1">
                            <a:lumMod val="50000"/>
                          </a:schemeClr>
                        </a:solidFill>
                        <a:effectLst/>
                        <a:latin typeface="Calibri" panose="020F0502020204030204" pitchFamily="34" charset="0"/>
                      </a:endParaRPr>
                    </a:p>
                  </a:txBody>
                  <a:tcPr marL="5129" marR="5129" marT="5129" marB="0" anchor="b"/>
                </a:tc>
                <a:tc>
                  <a:txBody>
                    <a:bodyPr/>
                    <a:lstStyle/>
                    <a:p>
                      <a:pPr algn="l" fontAlgn="b"/>
                      <a:endParaRPr lang="en-US" sz="2400" b="0" i="0" u="none" strike="noStrike" dirty="0">
                        <a:solidFill>
                          <a:srgbClr val="000000"/>
                        </a:solidFill>
                        <a:effectLst/>
                        <a:latin typeface="Calibri" panose="020F0502020204030204" pitchFamily="34" charset="0"/>
                      </a:endParaRPr>
                    </a:p>
                  </a:txBody>
                  <a:tcPr marL="5129" marR="5129" marT="5129" marB="0" anchor="b"/>
                </a:tc>
                <a:extLst>
                  <a:ext uri="{0D108BD9-81ED-4DB2-BD59-A6C34878D82A}">
                    <a16:rowId xmlns:a16="http://schemas.microsoft.com/office/drawing/2014/main" val="1272374208"/>
                  </a:ext>
                </a:extLst>
              </a:tr>
              <a:tr h="378222">
                <a:tc>
                  <a:txBody>
                    <a:bodyPr/>
                    <a:lstStyle/>
                    <a:p>
                      <a:pPr algn="l" fontAlgn="b"/>
                      <a:r>
                        <a:rPr lang="en-US" sz="2400" u="none" strike="noStrike" dirty="0">
                          <a:solidFill>
                            <a:schemeClr val="tx1"/>
                          </a:solidFill>
                          <a:effectLst/>
                          <a:latin typeface="DINPro-Regular" panose="020B0504020101020102" pitchFamily="34" charset="0"/>
                          <a:cs typeface="DINPro-Regular" panose="020B0504020101020102" pitchFamily="34" charset="0"/>
                        </a:rPr>
                        <a:t>Total</a:t>
                      </a:r>
                      <a:endParaRPr lang="en-US" sz="2400" b="0" i="0" u="none" strike="noStrike" dirty="0">
                        <a:solidFill>
                          <a:schemeClr val="tx1"/>
                        </a:solidFill>
                        <a:effectLst/>
                        <a:latin typeface="DINPro-Regular" panose="020B0504020101020102" pitchFamily="34" charset="0"/>
                        <a:cs typeface="DINPro-Regular" panose="020B0504020101020102" pitchFamily="34" charset="0"/>
                      </a:endParaRPr>
                    </a:p>
                  </a:txBody>
                  <a:tcPr marL="5129" marR="5129" marT="5129" marB="0" anchor="b">
                    <a:lnB w="12700" cap="flat" cmpd="sng" algn="ctr">
                      <a:solidFill>
                        <a:schemeClr val="tx1"/>
                      </a:solidFill>
                      <a:prstDash val="solid"/>
                      <a:round/>
                      <a:headEnd type="none" w="med" len="med"/>
                      <a:tailEnd type="none" w="med" len="med"/>
                    </a:lnB>
                  </a:tcPr>
                </a:tc>
                <a:tc>
                  <a:txBody>
                    <a:bodyPr/>
                    <a:lstStyle/>
                    <a:p>
                      <a:pPr algn="r" fontAlgn="b"/>
                      <a:r>
                        <a:rPr lang="en-US" sz="2400" u="none" strike="noStrike" dirty="0">
                          <a:solidFill>
                            <a:schemeClr val="tx1"/>
                          </a:solidFill>
                          <a:effectLst/>
                          <a:latin typeface="DINPro-Regular" panose="020B0504020101020102" pitchFamily="34" charset="0"/>
                          <a:cs typeface="DINPro-Regular" panose="020B0504020101020102" pitchFamily="34" charset="0"/>
                        </a:rPr>
                        <a:t>19.59%</a:t>
                      </a:r>
                      <a:endParaRPr lang="en-US" sz="2400" b="0" i="0" u="none" strike="noStrike" dirty="0">
                        <a:solidFill>
                          <a:schemeClr val="tx1"/>
                        </a:solidFill>
                        <a:effectLst/>
                        <a:latin typeface="DINPro-Regular" panose="020B0504020101020102" pitchFamily="34" charset="0"/>
                        <a:cs typeface="DINPro-Regular" panose="020B0504020101020102" pitchFamily="34" charset="0"/>
                      </a:endParaRPr>
                    </a:p>
                  </a:txBody>
                  <a:tcPr marL="5129" marR="5129" marT="5129" marB="0" anchor="b">
                    <a:lnB w="12700" cap="flat" cmpd="sng" algn="ctr">
                      <a:solidFill>
                        <a:schemeClr val="tx1"/>
                      </a:solidFill>
                      <a:prstDash val="solid"/>
                      <a:round/>
                      <a:headEnd type="none" w="med" len="med"/>
                      <a:tailEnd type="none" w="med" len="med"/>
                    </a:lnB>
                  </a:tcPr>
                </a:tc>
                <a:tc>
                  <a:txBody>
                    <a:bodyPr/>
                    <a:lstStyle/>
                    <a:p>
                      <a:pPr algn="l" fontAlgn="b"/>
                      <a:endParaRPr lang="en-US" sz="2400" b="0" i="0" u="none" strike="noStrike" dirty="0">
                        <a:solidFill>
                          <a:schemeClr val="tx1"/>
                        </a:solidFill>
                        <a:effectLst/>
                        <a:latin typeface="DINPro-Regular" panose="020B0504020101020102" pitchFamily="34" charset="0"/>
                        <a:cs typeface="DINPro-Regular" panose="020B0504020101020102" pitchFamily="34" charset="0"/>
                      </a:endParaRPr>
                    </a:p>
                  </a:txBody>
                  <a:tcPr marL="5129" marR="5129" marT="5129" marB="0" anchor="b">
                    <a:lnB w="12700" cap="flat" cmpd="sng" algn="ctr">
                      <a:solidFill>
                        <a:schemeClr val="tx1"/>
                      </a:solidFill>
                      <a:prstDash val="solid"/>
                      <a:round/>
                      <a:headEnd type="none" w="med" len="med"/>
                      <a:tailEnd type="none" w="med" len="med"/>
                    </a:lnB>
                  </a:tcPr>
                </a:tc>
                <a:tc>
                  <a:txBody>
                    <a:bodyPr/>
                    <a:lstStyle/>
                    <a:p>
                      <a:pPr algn="l" fontAlgn="b"/>
                      <a:endParaRPr lang="en-US" sz="2400" b="0" i="0" u="none" strike="noStrike" dirty="0">
                        <a:solidFill>
                          <a:schemeClr val="bg1">
                            <a:lumMod val="50000"/>
                          </a:schemeClr>
                        </a:solidFill>
                        <a:effectLst/>
                        <a:latin typeface="Calibri" panose="020F0502020204030204" pitchFamily="34" charset="0"/>
                      </a:endParaRPr>
                    </a:p>
                  </a:txBody>
                  <a:tcPr marL="5129" marR="5129" marT="5129" marB="0" anchor="b">
                    <a:lnB w="12700" cap="flat" cmpd="sng" algn="ctr">
                      <a:solidFill>
                        <a:schemeClr val="tx1"/>
                      </a:solidFill>
                      <a:prstDash val="solid"/>
                      <a:round/>
                      <a:headEnd type="none" w="med" len="med"/>
                      <a:tailEnd type="none" w="med" len="med"/>
                    </a:lnB>
                  </a:tcPr>
                </a:tc>
                <a:tc>
                  <a:txBody>
                    <a:bodyPr/>
                    <a:lstStyle/>
                    <a:p>
                      <a:pPr algn="l" fontAlgn="b"/>
                      <a:endParaRPr lang="en-US" sz="2400" b="0" i="0" u="none" strike="noStrike">
                        <a:solidFill>
                          <a:srgbClr val="000000"/>
                        </a:solidFill>
                        <a:effectLst/>
                        <a:latin typeface="Calibri" panose="020F0502020204030204" pitchFamily="34" charset="0"/>
                      </a:endParaRPr>
                    </a:p>
                  </a:txBody>
                  <a:tcPr marL="5129" marR="5129" marT="5129"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2278641"/>
                  </a:ext>
                </a:extLst>
              </a:tr>
              <a:tr h="378222">
                <a:tc gridSpan="5">
                  <a:txBody>
                    <a:bodyPr/>
                    <a:lstStyle/>
                    <a:p>
                      <a:pPr algn="ctr" fontAlgn="b"/>
                      <a:r>
                        <a:rPr lang="en-US" sz="2800" b="1" u="none" strike="noStrike" dirty="0">
                          <a:solidFill>
                            <a:srgbClr val="009DDC"/>
                          </a:solidFill>
                          <a:effectLst/>
                          <a:latin typeface="DINPro-Regular" panose="020B0504020101020102" pitchFamily="34" charset="0"/>
                          <a:cs typeface="DINPro-Regular" panose="020B0504020101020102" pitchFamily="34" charset="0"/>
                        </a:rPr>
                        <a:t>BE AWARE:</a:t>
                      </a:r>
                      <a:endParaRPr lang="en-US" sz="2800" b="1" i="0" u="none" strike="noStrike" dirty="0">
                        <a:solidFill>
                          <a:srgbClr val="009DDC"/>
                        </a:solidFill>
                        <a:effectLst/>
                        <a:latin typeface="DINPro-Regular" panose="020B0504020101020102" pitchFamily="34" charset="0"/>
                        <a:cs typeface="DINPro-Regular" panose="020B0504020101020102" pitchFamily="34" charset="0"/>
                      </a:endParaRPr>
                    </a:p>
                  </a:txBody>
                  <a:tcPr marL="5129" marR="5129" marT="51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64789744"/>
                  </a:ext>
                </a:extLst>
              </a:tr>
              <a:tr h="1393856">
                <a:tc gridSpan="5">
                  <a:txBody>
                    <a:bodyPr/>
                    <a:lstStyle/>
                    <a:p>
                      <a:pPr algn="l" fontAlgn="b"/>
                      <a:r>
                        <a:rPr lang="en-US" sz="2400" u="none" strike="noStrike" dirty="0">
                          <a:solidFill>
                            <a:schemeClr val="tx1"/>
                          </a:solidFill>
                          <a:effectLst/>
                          <a:latin typeface="DINPro-Regular" panose="020B0504020101020102" pitchFamily="34" charset="0"/>
                          <a:cs typeface="DINPro-Regular" panose="020B0504020101020102" pitchFamily="34" charset="0"/>
                        </a:rPr>
                        <a:t>The payment is based on 19.59 % times THE LESSER of actual salaries or the salary apportionment. So, if your salaries exceed the apportionment, you will not receive this funding. If your salaries are less than the apportionment, you will receive the full apportionment, but 19.59% of the actual salaries.</a:t>
                      </a:r>
                      <a:endParaRPr lang="en-US" sz="2400" b="0" i="0" u="none" strike="noStrike" dirty="0">
                        <a:solidFill>
                          <a:schemeClr val="tx1"/>
                        </a:solidFill>
                        <a:effectLst/>
                        <a:latin typeface="DINPro-Regular" panose="020B0504020101020102" pitchFamily="34" charset="0"/>
                        <a:cs typeface="DINPro-Regular" panose="020B0504020101020102" pitchFamily="34" charset="0"/>
                      </a:endParaRPr>
                    </a:p>
                  </a:txBody>
                  <a:tcPr marL="5129" marR="5129" marT="5129" marB="0" anchor="b">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39337693"/>
                  </a:ext>
                </a:extLst>
              </a:tr>
              <a:tr h="699710">
                <a:tc gridSpan="5">
                  <a:txBody>
                    <a:bodyPr/>
                    <a:lstStyle/>
                    <a:p>
                      <a:pPr algn="l" fontAlgn="b"/>
                      <a:r>
                        <a:rPr lang="en-US" sz="2400" u="none" strike="noStrike" dirty="0">
                          <a:solidFill>
                            <a:schemeClr val="tx1"/>
                          </a:solidFill>
                          <a:effectLst/>
                          <a:latin typeface="DINPro-Regular" panose="020B0504020101020102" pitchFamily="34" charset="0"/>
                          <a:cs typeface="DINPro-Regular" panose="020B0504020101020102" pitchFamily="34" charset="0"/>
                        </a:rPr>
                        <a:t>All other benefits come out of "Entitlement" funds, including </a:t>
                      </a:r>
                      <a:r>
                        <a:rPr lang="en-US" sz="2400" u="none" strike="noStrike" dirty="0" err="1">
                          <a:solidFill>
                            <a:schemeClr val="tx1"/>
                          </a:solidFill>
                          <a:effectLst/>
                          <a:latin typeface="DINPro-Regular" panose="020B0504020101020102" pitchFamily="34" charset="0"/>
                          <a:cs typeface="DINPro-Regular" panose="020B0504020101020102" pitchFamily="34" charset="0"/>
                        </a:rPr>
                        <a:t>PERSI</a:t>
                      </a:r>
                      <a:r>
                        <a:rPr lang="en-US" sz="2400" u="none" strike="noStrike" dirty="0">
                          <a:solidFill>
                            <a:schemeClr val="tx1"/>
                          </a:solidFill>
                          <a:effectLst/>
                          <a:latin typeface="DINPro-Regular" panose="020B0504020101020102" pitchFamily="34" charset="0"/>
                          <a:cs typeface="DINPro-Regular" panose="020B0504020101020102" pitchFamily="34" charset="0"/>
                        </a:rPr>
                        <a:t> Retirement Sick Pay Contribution</a:t>
                      </a:r>
                      <a:endParaRPr lang="en-US" sz="2400" b="0" i="0" u="none" strike="noStrike" dirty="0">
                        <a:solidFill>
                          <a:schemeClr val="tx1"/>
                        </a:solidFill>
                        <a:effectLst/>
                        <a:latin typeface="DINPro-Regular" panose="020B0504020101020102" pitchFamily="34" charset="0"/>
                        <a:cs typeface="DINPro-Regular" panose="020B0504020101020102" pitchFamily="34" charset="0"/>
                      </a:endParaRPr>
                    </a:p>
                  </a:txBody>
                  <a:tcPr marL="5129" marR="5129" marT="5129"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76239400"/>
                  </a:ext>
                </a:extLst>
              </a:tr>
            </a:tbl>
          </a:graphicData>
        </a:graphic>
      </p:graphicFrame>
      <p:pic>
        <p:nvPicPr>
          <p:cNvPr id="4" name="Picture 3" descr="Logo&#10;&#10;Description automatically generated">
            <a:extLst>
              <a:ext uri="{FF2B5EF4-FFF2-40B4-BE49-F238E27FC236}">
                <a16:creationId xmlns:a16="http://schemas.microsoft.com/office/drawing/2014/main" id="{9F792616-7BFE-264E-8B70-7665DF2D2F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157" y="380902"/>
            <a:ext cx="2022114" cy="696506"/>
          </a:xfrm>
          <a:prstGeom prst="rect">
            <a:avLst/>
          </a:prstGeom>
        </p:spPr>
      </p:pic>
      <p:sp>
        <p:nvSpPr>
          <p:cNvPr id="5" name="Rectangle 4">
            <a:extLst>
              <a:ext uri="{FF2B5EF4-FFF2-40B4-BE49-F238E27FC236}">
                <a16:creationId xmlns:a16="http://schemas.microsoft.com/office/drawing/2014/main" id="{F6CE0A90-9128-1644-9C76-2F76C6CEC1DD}"/>
              </a:ext>
            </a:extLst>
          </p:cNvPr>
          <p:cNvSpPr/>
          <p:nvPr/>
        </p:nvSpPr>
        <p:spPr>
          <a:xfrm>
            <a:off x="3054141" y="246713"/>
            <a:ext cx="6083717" cy="1200329"/>
          </a:xfrm>
          <a:prstGeom prst="rect">
            <a:avLst/>
          </a:prstGeom>
        </p:spPr>
        <p:txBody>
          <a:bodyPr wrap="none">
            <a:spAutoFit/>
          </a:bodyPr>
          <a:lstStyle/>
          <a:p>
            <a:r>
              <a:rPr lang="en-US" sz="3600" b="1" dirty="0">
                <a:solidFill>
                  <a:srgbClr val="F47D30"/>
                </a:solidFill>
                <a:latin typeface="DINPro-Regular" panose="020B0504020101020102" pitchFamily="34" charset="0"/>
                <a:cs typeface="DINPro-Regular" panose="020B0504020101020102" pitchFamily="34" charset="0"/>
              </a:rPr>
              <a:t>SCHOOL FUNDING – </a:t>
            </a:r>
          </a:p>
          <a:p>
            <a:r>
              <a:rPr lang="en-US" sz="3600" b="1" dirty="0">
                <a:solidFill>
                  <a:srgbClr val="F47D30"/>
                </a:solidFill>
                <a:latin typeface="DINPro-Regular" panose="020B0504020101020102" pitchFamily="34" charset="0"/>
                <a:cs typeface="DINPro-Regular" panose="020B0504020101020102" pitchFamily="34" charset="0"/>
              </a:rPr>
              <a:t>BENEFIT APPORTIONMENT</a:t>
            </a:r>
          </a:p>
        </p:txBody>
      </p:sp>
    </p:spTree>
    <p:extLst>
      <p:ext uri="{BB962C8B-B14F-4D97-AF65-F5344CB8AC3E}">
        <p14:creationId xmlns:p14="http://schemas.microsoft.com/office/powerpoint/2010/main" val="1173402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3B8DABC5-FFA5-442D-AE31-028A63E84CB5}"/>
              </a:ext>
            </a:extLst>
          </p:cNvPr>
          <p:cNvGraphicFramePr>
            <a:graphicFrameLocks noChangeAspect="1"/>
          </p:cNvGraphicFramePr>
          <p:nvPr>
            <p:extLst>
              <p:ext uri="{D42A27DB-BD31-4B8C-83A1-F6EECF244321}">
                <p14:modId xmlns:p14="http://schemas.microsoft.com/office/powerpoint/2010/main" val="499618453"/>
              </p:ext>
            </p:extLst>
          </p:nvPr>
        </p:nvGraphicFramePr>
        <p:xfrm>
          <a:off x="1655763" y="1366838"/>
          <a:ext cx="8880475" cy="5235575"/>
        </p:xfrm>
        <a:graphic>
          <a:graphicData uri="http://schemas.openxmlformats.org/presentationml/2006/ole">
            <mc:AlternateContent xmlns:mc="http://schemas.openxmlformats.org/markup-compatibility/2006">
              <mc:Choice xmlns:v="urn:schemas-microsoft-com:vml" Requires="v">
                <p:oleObj name="Worksheet" r:id="rId2" imgW="11950700" imgH="7048500" progId="Excel.Sheet.12">
                  <p:embed/>
                </p:oleObj>
              </mc:Choice>
              <mc:Fallback>
                <p:oleObj name="Worksheet" r:id="rId2" imgW="11950700" imgH="7048500" progId="Excel.Sheet.12">
                  <p:embed/>
                  <p:pic>
                    <p:nvPicPr>
                      <p:cNvPr id="3" name="Object 2">
                        <a:extLst>
                          <a:ext uri="{FF2B5EF4-FFF2-40B4-BE49-F238E27FC236}">
                            <a16:creationId xmlns:a16="http://schemas.microsoft.com/office/drawing/2014/main" id="{3B8DABC5-FFA5-442D-AE31-028A63E84CB5}"/>
                          </a:ext>
                        </a:extLst>
                      </p:cNvPr>
                      <p:cNvPicPr/>
                      <p:nvPr/>
                    </p:nvPicPr>
                    <p:blipFill>
                      <a:blip r:embed="rId3"/>
                      <a:stretch>
                        <a:fillRect/>
                      </a:stretch>
                    </p:blipFill>
                    <p:spPr>
                      <a:xfrm>
                        <a:off x="1655763" y="1366838"/>
                        <a:ext cx="8880475" cy="5235575"/>
                      </a:xfrm>
                      <a:prstGeom prst="rect">
                        <a:avLst/>
                      </a:prstGeom>
                    </p:spPr>
                  </p:pic>
                </p:oleObj>
              </mc:Fallback>
            </mc:AlternateContent>
          </a:graphicData>
        </a:graphic>
      </p:graphicFrame>
      <p:pic>
        <p:nvPicPr>
          <p:cNvPr id="4" name="Picture 3" descr="Logo&#10;&#10;Description automatically generated">
            <a:extLst>
              <a:ext uri="{FF2B5EF4-FFF2-40B4-BE49-F238E27FC236}">
                <a16:creationId xmlns:a16="http://schemas.microsoft.com/office/drawing/2014/main" id="{503272D6-1F21-7B46-8CB1-2871ED1DF5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157" y="380902"/>
            <a:ext cx="2022114" cy="696506"/>
          </a:xfrm>
          <a:prstGeom prst="rect">
            <a:avLst/>
          </a:prstGeom>
        </p:spPr>
      </p:pic>
    </p:spTree>
    <p:extLst>
      <p:ext uri="{BB962C8B-B14F-4D97-AF65-F5344CB8AC3E}">
        <p14:creationId xmlns:p14="http://schemas.microsoft.com/office/powerpoint/2010/main" val="4134759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48FD29-CFA9-44DC-B75E-5D64C374570E}"/>
              </a:ext>
            </a:extLst>
          </p:cNvPr>
          <p:cNvSpPr>
            <a:spLocks noGrp="1"/>
          </p:cNvSpPr>
          <p:nvPr>
            <p:ph idx="1"/>
          </p:nvPr>
        </p:nvSpPr>
        <p:spPr>
          <a:xfrm>
            <a:off x="3441469" y="1361441"/>
            <a:ext cx="8212976" cy="4351338"/>
          </a:xfrm>
        </p:spPr>
        <p:txBody>
          <a:bodyPr>
            <a:normAutofit lnSpcReduction="10000"/>
          </a:bodyPr>
          <a:lstStyle/>
          <a:p>
            <a:pPr marL="0" indent="0">
              <a:buNone/>
            </a:pPr>
            <a:r>
              <a:rPr lang="en-US" sz="3600" b="1" dirty="0">
                <a:solidFill>
                  <a:srgbClr val="009DDC"/>
                </a:solidFill>
                <a:latin typeface="DINPro-Regular" panose="020B0504020101020102" pitchFamily="34" charset="0"/>
                <a:cs typeface="DINPro-Regular" panose="020B0504020101020102" pitchFamily="34" charset="0"/>
              </a:rPr>
              <a:t>In general:</a:t>
            </a:r>
          </a:p>
          <a:p>
            <a:r>
              <a:rPr lang="en-US" dirty="0">
                <a:latin typeface="DINPro-Regular" panose="020B0504020101020102" pitchFamily="34" charset="0"/>
                <a:cs typeface="DINPro-Regular" panose="020B0504020101020102" pitchFamily="34" charset="0"/>
              </a:rPr>
              <a:t>90% of your funding is typically directly from the state, funded by annual legislative appropriation</a:t>
            </a:r>
          </a:p>
          <a:p>
            <a:pPr lvl="1"/>
            <a:r>
              <a:rPr lang="en-US" dirty="0">
                <a:latin typeface="DINPro-Regular" panose="020B0504020101020102" pitchFamily="34" charset="0"/>
                <a:cs typeface="DINPro-Regular" panose="020B0504020101020102" pitchFamily="34" charset="0"/>
              </a:rPr>
              <a:t>The legislature likes to achieve legislative goals by directing most of the funds to specific activities, purposes, and programs</a:t>
            </a:r>
          </a:p>
          <a:p>
            <a:pPr lvl="1"/>
            <a:r>
              <a:rPr lang="en-US" dirty="0">
                <a:latin typeface="DINPro-Regular" panose="020B0504020101020102" pitchFamily="34" charset="0"/>
                <a:cs typeface="DINPro-Regular" panose="020B0504020101020102" pitchFamily="34" charset="0"/>
              </a:rPr>
              <a:t>This makes the “funding formula” complicated</a:t>
            </a:r>
          </a:p>
          <a:p>
            <a:pPr lvl="1"/>
            <a:r>
              <a:rPr lang="en-US" dirty="0">
                <a:latin typeface="DINPro-Regular" panose="020B0504020101020102" pitchFamily="34" charset="0"/>
                <a:cs typeface="DINPro-Regular" panose="020B0504020101020102" pitchFamily="34" charset="0"/>
              </a:rPr>
              <a:t>Results in less flexibility</a:t>
            </a:r>
          </a:p>
          <a:p>
            <a:pPr marL="228600" lvl="1">
              <a:spcBef>
                <a:spcPts val="1000"/>
              </a:spcBef>
            </a:pPr>
            <a:r>
              <a:rPr lang="en-US" sz="2800" dirty="0">
                <a:latin typeface="DINPro-Regular" panose="020B0504020101020102" pitchFamily="34" charset="0"/>
                <a:cs typeface="DINPro-Regular" panose="020B0504020101020102" pitchFamily="34" charset="0"/>
              </a:rPr>
              <a:t>10% of your funding is typically Federal Funds including Title 1, Title 2, Title 3, Title 4 and IDEA (Special Education)</a:t>
            </a:r>
          </a:p>
        </p:txBody>
      </p:sp>
      <p:pic>
        <p:nvPicPr>
          <p:cNvPr id="4" name="Picture 3" descr="Logo&#10;&#10;Description automatically generated">
            <a:extLst>
              <a:ext uri="{FF2B5EF4-FFF2-40B4-BE49-F238E27FC236}">
                <a16:creationId xmlns:a16="http://schemas.microsoft.com/office/drawing/2014/main" id="{DE60A595-12D1-8746-840E-6D4B1CC978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157" y="380902"/>
            <a:ext cx="2022114" cy="696506"/>
          </a:xfrm>
          <a:prstGeom prst="rect">
            <a:avLst/>
          </a:prstGeom>
        </p:spPr>
      </p:pic>
      <p:sp>
        <p:nvSpPr>
          <p:cNvPr id="2" name="TextBox 1">
            <a:extLst>
              <a:ext uri="{FF2B5EF4-FFF2-40B4-BE49-F238E27FC236}">
                <a16:creationId xmlns:a16="http://schemas.microsoft.com/office/drawing/2014/main" id="{AE8BEAB1-68EE-F445-A90D-E28BE85F98BB}"/>
              </a:ext>
            </a:extLst>
          </p:cNvPr>
          <p:cNvSpPr txBox="1"/>
          <p:nvPr/>
        </p:nvSpPr>
        <p:spPr>
          <a:xfrm>
            <a:off x="3308465" y="497406"/>
            <a:ext cx="9044248" cy="646331"/>
          </a:xfrm>
          <a:prstGeom prst="rect">
            <a:avLst/>
          </a:prstGeom>
          <a:noFill/>
        </p:spPr>
        <p:txBody>
          <a:bodyPr wrap="square" rtlCol="0">
            <a:spAutoFit/>
          </a:bodyPr>
          <a:lstStyle/>
          <a:p>
            <a:r>
              <a:rPr lang="en-US" sz="3600" b="1" dirty="0">
                <a:solidFill>
                  <a:srgbClr val="F47D30"/>
                </a:solidFill>
                <a:latin typeface="DINPro-Regular" panose="020B0504020101020102" pitchFamily="34" charset="0"/>
                <a:cs typeface="DINPro-Regular" panose="020B0504020101020102" pitchFamily="34" charset="0"/>
              </a:rPr>
              <a:t>CHARTER SCHOOL FUNDING IN IDAHO</a:t>
            </a:r>
            <a:endParaRPr lang="en-US" sz="3600" dirty="0"/>
          </a:p>
        </p:txBody>
      </p:sp>
      <p:pic>
        <p:nvPicPr>
          <p:cNvPr id="6" name="Picture 5" descr="A picture containing flower, indoor, plant&#10;&#10;Description automatically generated">
            <a:extLst>
              <a:ext uri="{FF2B5EF4-FFF2-40B4-BE49-F238E27FC236}">
                <a16:creationId xmlns:a16="http://schemas.microsoft.com/office/drawing/2014/main" id="{CA5D90FF-8BBE-3646-8115-B6C7FBA72254}"/>
              </a:ext>
            </a:extLst>
          </p:cNvPr>
          <p:cNvPicPr>
            <a:picLocks noChangeAspect="1"/>
          </p:cNvPicPr>
          <p:nvPr/>
        </p:nvPicPr>
        <p:blipFill rotWithShape="1">
          <a:blip r:embed="rId3">
            <a:extLst>
              <a:ext uri="{28A0092B-C50C-407E-A947-70E740481C1C}">
                <a14:useLocalDpi xmlns:a14="http://schemas.microsoft.com/office/drawing/2010/main" val="0"/>
              </a:ext>
            </a:extLst>
          </a:blip>
          <a:srcRect l="16111" r="43157"/>
          <a:stretch/>
        </p:blipFill>
        <p:spPr>
          <a:xfrm>
            <a:off x="0" y="1361441"/>
            <a:ext cx="3125204" cy="5115658"/>
          </a:xfrm>
          <a:prstGeom prst="rect">
            <a:avLst/>
          </a:prstGeom>
        </p:spPr>
      </p:pic>
    </p:spTree>
    <p:extLst>
      <p:ext uri="{BB962C8B-B14F-4D97-AF65-F5344CB8AC3E}">
        <p14:creationId xmlns:p14="http://schemas.microsoft.com/office/powerpoint/2010/main" val="394529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48FD29-CFA9-44DC-B75E-5D64C374570E}"/>
              </a:ext>
            </a:extLst>
          </p:cNvPr>
          <p:cNvSpPr>
            <a:spLocks noGrp="1"/>
          </p:cNvSpPr>
          <p:nvPr>
            <p:ph idx="1"/>
          </p:nvPr>
        </p:nvSpPr>
        <p:spPr>
          <a:xfrm>
            <a:off x="3424462" y="2359717"/>
            <a:ext cx="7446818" cy="4351338"/>
          </a:xfrm>
        </p:spPr>
        <p:txBody>
          <a:bodyPr>
            <a:normAutofit/>
          </a:bodyPr>
          <a:lstStyle/>
          <a:p>
            <a:pPr lvl="1"/>
            <a:r>
              <a:rPr lang="en-US" dirty="0">
                <a:latin typeface="DINPro-Regular" panose="020B0504020101020102" pitchFamily="34" charset="0"/>
                <a:cs typeface="DINPro-Regular" panose="020B0504020101020102" pitchFamily="34" charset="0"/>
              </a:rPr>
              <a:t>State or national philanthropic organizations (JKAFF, Calder, New School Venture Fund, Charter School Growth Fund, and others)</a:t>
            </a:r>
          </a:p>
          <a:p>
            <a:pPr lvl="1"/>
            <a:r>
              <a:rPr lang="en-US" dirty="0">
                <a:latin typeface="DINPro-Regular" panose="020B0504020101020102" pitchFamily="34" charset="0"/>
                <a:cs typeface="DINPro-Regular" panose="020B0504020101020102" pitchFamily="34" charset="0"/>
              </a:rPr>
              <a:t>Federal Charter School Program grants </a:t>
            </a:r>
          </a:p>
          <a:p>
            <a:pPr lvl="1"/>
            <a:r>
              <a:rPr lang="en-US" dirty="0">
                <a:latin typeface="DINPro-Regular" panose="020B0504020101020102" pitchFamily="34" charset="0"/>
                <a:cs typeface="DINPro-Regular" panose="020B0504020101020102" pitchFamily="34" charset="0"/>
              </a:rPr>
              <a:t>Targeted Federal grant programs – E-Rate (technology), Rural Education Achievement Program (REAP) Small, Rural School Achievement (</a:t>
            </a:r>
            <a:r>
              <a:rPr lang="en-US" dirty="0" err="1">
                <a:latin typeface="DINPro-Regular" panose="020B0504020101020102" pitchFamily="34" charset="0"/>
                <a:cs typeface="DINPro-Regular" panose="020B0504020101020102" pitchFamily="34" charset="0"/>
              </a:rPr>
              <a:t>SRSA</a:t>
            </a:r>
            <a:r>
              <a:rPr lang="en-US" dirty="0">
                <a:latin typeface="DINPro-Regular" panose="020B0504020101020102" pitchFamily="34" charset="0"/>
                <a:cs typeface="DINPro-Regular" panose="020B0504020101020102" pitchFamily="34" charset="0"/>
              </a:rPr>
              <a:t>) and Rural and Low-Income Schools (</a:t>
            </a:r>
            <a:r>
              <a:rPr lang="en-US" dirty="0" err="1">
                <a:latin typeface="DINPro-Regular" panose="020B0504020101020102" pitchFamily="34" charset="0"/>
                <a:cs typeface="DINPro-Regular" panose="020B0504020101020102" pitchFamily="34" charset="0"/>
              </a:rPr>
              <a:t>RLIS</a:t>
            </a:r>
            <a:r>
              <a:rPr lang="en-US" dirty="0">
                <a:latin typeface="DINPro-Regular" panose="020B0504020101020102" pitchFamily="34" charset="0"/>
                <a:cs typeface="DINPro-Regular" panose="020B0504020101020102" pitchFamily="34" charset="0"/>
              </a:rPr>
              <a:t>) grant awards</a:t>
            </a:r>
          </a:p>
          <a:p>
            <a:pPr lvl="1"/>
            <a:r>
              <a:rPr lang="en-US" dirty="0">
                <a:latin typeface="DINPro-Regular" panose="020B0504020101020102" pitchFamily="34" charset="0"/>
                <a:cs typeface="DINPro-Regular" panose="020B0504020101020102" pitchFamily="34" charset="0"/>
              </a:rPr>
              <a:t>Fundraising</a:t>
            </a:r>
          </a:p>
        </p:txBody>
      </p:sp>
      <p:pic>
        <p:nvPicPr>
          <p:cNvPr id="4" name="Picture 3" descr="Logo&#10;&#10;Description automatically generated">
            <a:extLst>
              <a:ext uri="{FF2B5EF4-FFF2-40B4-BE49-F238E27FC236}">
                <a16:creationId xmlns:a16="http://schemas.microsoft.com/office/drawing/2014/main" id="{6CE81FF9-4D4D-5744-9743-D25E5F2028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157" y="380902"/>
            <a:ext cx="2022114" cy="696506"/>
          </a:xfrm>
          <a:prstGeom prst="rect">
            <a:avLst/>
          </a:prstGeom>
        </p:spPr>
      </p:pic>
      <p:sp>
        <p:nvSpPr>
          <p:cNvPr id="5" name="TextBox 4">
            <a:extLst>
              <a:ext uri="{FF2B5EF4-FFF2-40B4-BE49-F238E27FC236}">
                <a16:creationId xmlns:a16="http://schemas.microsoft.com/office/drawing/2014/main" id="{4B477590-4A3E-6942-B630-0669271B5413}"/>
              </a:ext>
            </a:extLst>
          </p:cNvPr>
          <p:cNvSpPr txBox="1"/>
          <p:nvPr/>
        </p:nvSpPr>
        <p:spPr>
          <a:xfrm>
            <a:off x="3573780" y="431077"/>
            <a:ext cx="9044248" cy="646331"/>
          </a:xfrm>
          <a:prstGeom prst="rect">
            <a:avLst/>
          </a:prstGeom>
          <a:noFill/>
        </p:spPr>
        <p:txBody>
          <a:bodyPr wrap="square" rtlCol="0">
            <a:spAutoFit/>
          </a:bodyPr>
          <a:lstStyle/>
          <a:p>
            <a:r>
              <a:rPr lang="en-US" sz="3600" b="1" dirty="0">
                <a:solidFill>
                  <a:srgbClr val="F47D30"/>
                </a:solidFill>
                <a:latin typeface="DINPro-Regular" panose="020B0504020101020102" pitchFamily="34" charset="0"/>
                <a:cs typeface="DINPro-Regular" panose="020B0504020101020102" pitchFamily="34" charset="0"/>
              </a:rPr>
              <a:t>CHARTER SCHOOL FUNDING IN IDAHO</a:t>
            </a:r>
            <a:endParaRPr lang="en-US" sz="3600" dirty="0"/>
          </a:p>
        </p:txBody>
      </p:sp>
      <p:pic>
        <p:nvPicPr>
          <p:cNvPr id="6" name="Picture 5" descr="A picture containing flower, indoor, plant&#10;&#10;Description automatically generated">
            <a:extLst>
              <a:ext uri="{FF2B5EF4-FFF2-40B4-BE49-F238E27FC236}">
                <a16:creationId xmlns:a16="http://schemas.microsoft.com/office/drawing/2014/main" id="{AC64D88B-09FC-4248-968D-C79C74249B6D}"/>
              </a:ext>
            </a:extLst>
          </p:cNvPr>
          <p:cNvPicPr>
            <a:picLocks noChangeAspect="1"/>
          </p:cNvPicPr>
          <p:nvPr/>
        </p:nvPicPr>
        <p:blipFill rotWithShape="1">
          <a:blip r:embed="rId3">
            <a:extLst>
              <a:ext uri="{28A0092B-C50C-407E-A947-70E740481C1C}">
                <a14:useLocalDpi xmlns:a14="http://schemas.microsoft.com/office/drawing/2010/main" val="0"/>
              </a:ext>
            </a:extLst>
          </a:blip>
          <a:srcRect l="16111" r="43157"/>
          <a:stretch/>
        </p:blipFill>
        <p:spPr>
          <a:xfrm>
            <a:off x="0" y="1361441"/>
            <a:ext cx="3125204" cy="5115658"/>
          </a:xfrm>
          <a:prstGeom prst="rect">
            <a:avLst/>
          </a:prstGeom>
        </p:spPr>
      </p:pic>
      <p:sp>
        <p:nvSpPr>
          <p:cNvPr id="2" name="TextBox 1">
            <a:extLst>
              <a:ext uri="{FF2B5EF4-FFF2-40B4-BE49-F238E27FC236}">
                <a16:creationId xmlns:a16="http://schemas.microsoft.com/office/drawing/2014/main" id="{8BBA6C3A-B34B-F54C-A009-4A55DDA2F31C}"/>
              </a:ext>
            </a:extLst>
          </p:cNvPr>
          <p:cNvSpPr txBox="1"/>
          <p:nvPr/>
        </p:nvSpPr>
        <p:spPr>
          <a:xfrm>
            <a:off x="3573780" y="1334620"/>
            <a:ext cx="7730837" cy="1231106"/>
          </a:xfrm>
          <a:prstGeom prst="rect">
            <a:avLst/>
          </a:prstGeom>
          <a:noFill/>
        </p:spPr>
        <p:txBody>
          <a:bodyPr wrap="square" rtlCol="0">
            <a:spAutoFit/>
          </a:bodyPr>
          <a:lstStyle/>
          <a:p>
            <a:r>
              <a:rPr lang="en-US" sz="2800" b="1" dirty="0">
                <a:solidFill>
                  <a:srgbClr val="009DDC"/>
                </a:solidFill>
                <a:latin typeface="DINPro-Regular" panose="020B0504020101020102" pitchFamily="34" charset="0"/>
                <a:cs typeface="DINPro-Regular" panose="020B0504020101020102" pitchFamily="34" charset="0"/>
              </a:rPr>
              <a:t>Charters often secure grant support from a variety of additional sources, including:</a:t>
            </a:r>
          </a:p>
          <a:p>
            <a:endParaRPr lang="en-US" dirty="0"/>
          </a:p>
        </p:txBody>
      </p:sp>
    </p:spTree>
    <p:extLst>
      <p:ext uri="{BB962C8B-B14F-4D97-AF65-F5344CB8AC3E}">
        <p14:creationId xmlns:p14="http://schemas.microsoft.com/office/powerpoint/2010/main" val="3672498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48FD29-CFA9-44DC-B75E-5D64C374570E}"/>
              </a:ext>
            </a:extLst>
          </p:cNvPr>
          <p:cNvSpPr>
            <a:spLocks noGrp="1"/>
          </p:cNvSpPr>
          <p:nvPr>
            <p:ph idx="1"/>
          </p:nvPr>
        </p:nvSpPr>
        <p:spPr>
          <a:xfrm>
            <a:off x="3674225" y="1376220"/>
            <a:ext cx="8124305" cy="4351338"/>
          </a:xfrm>
        </p:spPr>
        <p:txBody>
          <a:bodyPr>
            <a:normAutofit/>
          </a:bodyPr>
          <a:lstStyle/>
          <a:p>
            <a:pPr marL="0" indent="0">
              <a:buNone/>
            </a:pPr>
            <a:r>
              <a:rPr lang="en-US" sz="2200" b="1" dirty="0">
                <a:solidFill>
                  <a:srgbClr val="009DDC"/>
                </a:solidFill>
                <a:latin typeface="DINPro-Regular" panose="020B0504020101020102" pitchFamily="34" charset="0"/>
                <a:cs typeface="DINPro-Regular" panose="020B0504020101020102" pitchFamily="34" charset="0"/>
              </a:rPr>
              <a:t>Most of the funding is driven by a concept called “Support Units”; support units are computed based on “Enrollment” reduced by “Average Daily Attendance”, so in essence, by Attendance (“Seat time”).</a:t>
            </a:r>
          </a:p>
          <a:p>
            <a:pPr marL="0" indent="0" algn="ctr">
              <a:buNone/>
            </a:pPr>
            <a:endParaRPr lang="en-US" sz="2200" dirty="0">
              <a:latin typeface="DINPro-Regular" panose="020B0504020101020102" pitchFamily="34" charset="0"/>
              <a:cs typeface="DINPro-Regular" panose="020B0504020101020102" pitchFamily="34" charset="0"/>
            </a:endParaRPr>
          </a:p>
          <a:p>
            <a:pPr algn="ctr"/>
            <a:r>
              <a:rPr lang="en-US" sz="2200" dirty="0">
                <a:latin typeface="DINPro-Regular" panose="020B0504020101020102" pitchFamily="34" charset="0"/>
                <a:cs typeface="DINPro-Regular" panose="020B0504020101020102" pitchFamily="34" charset="0"/>
              </a:rPr>
              <a:t>Idaho Code 33-1001(2) states “Average daily attendance” or “pupils in average daily attendance” means the aggregate number of days enrolled students are present, divided by the number of days of school in the reporting period; provided, however, that students for whom no Idaho school district is a home district shall be considered in such computation. </a:t>
            </a:r>
          </a:p>
          <a:p>
            <a:pPr marL="0" indent="0">
              <a:buNone/>
            </a:pPr>
            <a:r>
              <a:rPr lang="en-US" sz="1800" dirty="0">
                <a:latin typeface="DINPro-Regular" panose="020B0504020101020102" pitchFamily="34" charset="0"/>
                <a:cs typeface="DINPro-Regular" panose="020B0504020101020102" pitchFamily="34" charset="0"/>
              </a:rPr>
              <a:t>* This may change to an average enrollment measure, currently being debated by our legislators</a:t>
            </a:r>
          </a:p>
        </p:txBody>
      </p:sp>
      <p:pic>
        <p:nvPicPr>
          <p:cNvPr id="4" name="Picture 3" descr="Logo&#10;&#10;Description automatically generated">
            <a:extLst>
              <a:ext uri="{FF2B5EF4-FFF2-40B4-BE49-F238E27FC236}">
                <a16:creationId xmlns:a16="http://schemas.microsoft.com/office/drawing/2014/main" id="{4AF40A3F-60D3-304D-8DE3-548C62BBB4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157" y="380902"/>
            <a:ext cx="2022114" cy="696506"/>
          </a:xfrm>
          <a:prstGeom prst="rect">
            <a:avLst/>
          </a:prstGeom>
        </p:spPr>
      </p:pic>
      <p:sp>
        <p:nvSpPr>
          <p:cNvPr id="2" name="TextBox 1">
            <a:extLst>
              <a:ext uri="{FF2B5EF4-FFF2-40B4-BE49-F238E27FC236}">
                <a16:creationId xmlns:a16="http://schemas.microsoft.com/office/drawing/2014/main" id="{1EC816DD-19C8-F04E-AA63-D828EE721C19}"/>
              </a:ext>
            </a:extLst>
          </p:cNvPr>
          <p:cNvSpPr txBox="1"/>
          <p:nvPr/>
        </p:nvSpPr>
        <p:spPr>
          <a:xfrm>
            <a:off x="3674225" y="514032"/>
            <a:ext cx="8961120" cy="646331"/>
          </a:xfrm>
          <a:prstGeom prst="rect">
            <a:avLst/>
          </a:prstGeom>
          <a:noFill/>
        </p:spPr>
        <p:txBody>
          <a:bodyPr wrap="square" rtlCol="0">
            <a:spAutoFit/>
          </a:bodyPr>
          <a:lstStyle/>
          <a:p>
            <a:r>
              <a:rPr lang="en-US" sz="3600" b="1" dirty="0">
                <a:solidFill>
                  <a:srgbClr val="F47D30"/>
                </a:solidFill>
                <a:latin typeface="DINPro-Regular" panose="020B0504020101020102" pitchFamily="34" charset="0"/>
                <a:cs typeface="DINPro-Regular" panose="020B0504020101020102" pitchFamily="34" charset="0"/>
              </a:rPr>
              <a:t>THE “FUNDING FORMULA”</a:t>
            </a:r>
          </a:p>
        </p:txBody>
      </p:sp>
      <p:pic>
        <p:nvPicPr>
          <p:cNvPr id="5" name="Picture 4" descr="A picture containing flower, indoor, plant&#10;&#10;Description automatically generated">
            <a:extLst>
              <a:ext uri="{FF2B5EF4-FFF2-40B4-BE49-F238E27FC236}">
                <a16:creationId xmlns:a16="http://schemas.microsoft.com/office/drawing/2014/main" id="{71692E3C-E845-B048-A44A-08C28EFC3B85}"/>
              </a:ext>
            </a:extLst>
          </p:cNvPr>
          <p:cNvPicPr>
            <a:picLocks noChangeAspect="1"/>
          </p:cNvPicPr>
          <p:nvPr/>
        </p:nvPicPr>
        <p:blipFill rotWithShape="1">
          <a:blip r:embed="rId3">
            <a:extLst>
              <a:ext uri="{28A0092B-C50C-407E-A947-70E740481C1C}">
                <a14:useLocalDpi xmlns:a14="http://schemas.microsoft.com/office/drawing/2010/main" val="0"/>
              </a:ext>
            </a:extLst>
          </a:blip>
          <a:srcRect l="16111" r="43157"/>
          <a:stretch/>
        </p:blipFill>
        <p:spPr>
          <a:xfrm>
            <a:off x="0" y="1361441"/>
            <a:ext cx="3125204" cy="5115658"/>
          </a:xfrm>
          <a:prstGeom prst="rect">
            <a:avLst/>
          </a:prstGeom>
        </p:spPr>
      </p:pic>
    </p:spTree>
    <p:extLst>
      <p:ext uri="{BB962C8B-B14F-4D97-AF65-F5344CB8AC3E}">
        <p14:creationId xmlns:p14="http://schemas.microsoft.com/office/powerpoint/2010/main" val="22548522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48FD29-CFA9-44DC-B75E-5D64C374570E}"/>
              </a:ext>
            </a:extLst>
          </p:cNvPr>
          <p:cNvSpPr>
            <a:spLocks noGrp="1"/>
          </p:cNvSpPr>
          <p:nvPr>
            <p:ph idx="1"/>
          </p:nvPr>
        </p:nvSpPr>
        <p:spPr>
          <a:xfrm>
            <a:off x="3524597" y="2054601"/>
            <a:ext cx="7913717" cy="4351338"/>
          </a:xfrm>
        </p:spPr>
        <p:txBody>
          <a:bodyPr>
            <a:normAutofit/>
          </a:bodyPr>
          <a:lstStyle/>
          <a:p>
            <a:r>
              <a:rPr lang="en-US" sz="2400" dirty="0"/>
              <a:t>§§	 Unit Calculation Table (IC 33-1002)</a:t>
            </a:r>
          </a:p>
          <a:p>
            <a:r>
              <a:rPr lang="en-US" sz="2400" dirty="0"/>
              <a:t>§§	 A divisor takes the size of the District/Charter based on ADA per Grade grouping into consideration:</a:t>
            </a:r>
          </a:p>
          <a:p>
            <a:r>
              <a:rPr lang="en-US" sz="2400" dirty="0"/>
              <a:t>§§	 Kindergarten</a:t>
            </a:r>
          </a:p>
          <a:p>
            <a:r>
              <a:rPr lang="en-US" sz="2400" dirty="0"/>
              <a:t>§§	 Elementary</a:t>
            </a:r>
          </a:p>
          <a:p>
            <a:r>
              <a:rPr lang="en-US" sz="2400" dirty="0"/>
              <a:t>§§	 Secondary</a:t>
            </a:r>
          </a:p>
          <a:p>
            <a:r>
              <a:rPr lang="en-US" sz="2400" dirty="0"/>
              <a:t>§§	 Exceptional Child</a:t>
            </a:r>
          </a:p>
          <a:p>
            <a:r>
              <a:rPr lang="en-US" sz="2400" dirty="0"/>
              <a:t>§§	 Alternative</a:t>
            </a:r>
          </a:p>
          <a:p>
            <a:r>
              <a:rPr lang="en-US" sz="2400" dirty="0"/>
              <a:t>§§	 Minimum Units are used for equalization</a:t>
            </a:r>
          </a:p>
        </p:txBody>
      </p:sp>
      <p:pic>
        <p:nvPicPr>
          <p:cNvPr id="4" name="Picture 3" descr="Logo&#10;&#10;Description automatically generated">
            <a:extLst>
              <a:ext uri="{FF2B5EF4-FFF2-40B4-BE49-F238E27FC236}">
                <a16:creationId xmlns:a16="http://schemas.microsoft.com/office/drawing/2014/main" id="{F2BCCBFA-6532-BD40-B2A5-C649C83E92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157" y="380902"/>
            <a:ext cx="2022114" cy="696506"/>
          </a:xfrm>
          <a:prstGeom prst="rect">
            <a:avLst/>
          </a:prstGeom>
        </p:spPr>
      </p:pic>
      <p:sp>
        <p:nvSpPr>
          <p:cNvPr id="2" name="TextBox 1">
            <a:extLst>
              <a:ext uri="{FF2B5EF4-FFF2-40B4-BE49-F238E27FC236}">
                <a16:creationId xmlns:a16="http://schemas.microsoft.com/office/drawing/2014/main" id="{84E16242-DC83-B747-9A08-04F19C73DEE7}"/>
              </a:ext>
            </a:extLst>
          </p:cNvPr>
          <p:cNvSpPr txBox="1"/>
          <p:nvPr/>
        </p:nvSpPr>
        <p:spPr>
          <a:xfrm>
            <a:off x="3300846" y="1315937"/>
            <a:ext cx="8994371" cy="738664"/>
          </a:xfrm>
          <a:prstGeom prst="rect">
            <a:avLst/>
          </a:prstGeom>
          <a:noFill/>
        </p:spPr>
        <p:txBody>
          <a:bodyPr wrap="square" rtlCol="0">
            <a:spAutoFit/>
          </a:bodyPr>
          <a:lstStyle/>
          <a:p>
            <a:r>
              <a:rPr lang="en-US" sz="2400" b="1" dirty="0">
                <a:solidFill>
                  <a:srgbClr val="009DDC"/>
                </a:solidFill>
                <a:latin typeface="DINPro-Regular" panose="020B0504020101020102" pitchFamily="34" charset="0"/>
                <a:cs typeface="DINPro-Regular" panose="020B0504020101020102" pitchFamily="34" charset="0"/>
              </a:rPr>
              <a:t>The ADA divided by a Divisor = Support Unit</a:t>
            </a:r>
          </a:p>
          <a:p>
            <a:endParaRPr lang="en-US" dirty="0"/>
          </a:p>
        </p:txBody>
      </p:sp>
      <p:sp>
        <p:nvSpPr>
          <p:cNvPr id="5" name="TextBox 4">
            <a:extLst>
              <a:ext uri="{FF2B5EF4-FFF2-40B4-BE49-F238E27FC236}">
                <a16:creationId xmlns:a16="http://schemas.microsoft.com/office/drawing/2014/main" id="{BAFF6152-AB0D-B74D-9A8F-D7F2D784C05F}"/>
              </a:ext>
            </a:extLst>
          </p:cNvPr>
          <p:cNvSpPr txBox="1"/>
          <p:nvPr/>
        </p:nvSpPr>
        <p:spPr>
          <a:xfrm>
            <a:off x="3300846" y="431077"/>
            <a:ext cx="8643850" cy="646331"/>
          </a:xfrm>
          <a:prstGeom prst="rect">
            <a:avLst/>
          </a:prstGeom>
          <a:noFill/>
        </p:spPr>
        <p:txBody>
          <a:bodyPr wrap="square" rtlCol="0">
            <a:spAutoFit/>
          </a:bodyPr>
          <a:lstStyle/>
          <a:p>
            <a:r>
              <a:rPr lang="en-US" sz="3600" b="1" dirty="0">
                <a:solidFill>
                  <a:srgbClr val="F47D30"/>
                </a:solidFill>
                <a:latin typeface="DINPro-Regular" panose="020B0504020101020102" pitchFamily="34" charset="0"/>
                <a:cs typeface="DINPro-Regular" panose="020B0504020101020102" pitchFamily="34" charset="0"/>
              </a:rPr>
              <a:t>CALCULATING SUPPORT UNITS</a:t>
            </a:r>
          </a:p>
        </p:txBody>
      </p:sp>
      <p:pic>
        <p:nvPicPr>
          <p:cNvPr id="7" name="Picture 6" descr="A picture containing indoor, black, typewriter&#10;&#10;Description automatically generated">
            <a:extLst>
              <a:ext uri="{FF2B5EF4-FFF2-40B4-BE49-F238E27FC236}">
                <a16:creationId xmlns:a16="http://schemas.microsoft.com/office/drawing/2014/main" id="{4E6F756F-2D87-8C43-864A-BCD7A5CFB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144" y="1459238"/>
            <a:ext cx="3706255" cy="5542063"/>
          </a:xfrm>
          <a:prstGeom prst="rect">
            <a:avLst/>
          </a:prstGeom>
        </p:spPr>
      </p:pic>
    </p:spTree>
    <p:extLst>
      <p:ext uri="{BB962C8B-B14F-4D97-AF65-F5344CB8AC3E}">
        <p14:creationId xmlns:p14="http://schemas.microsoft.com/office/powerpoint/2010/main" val="1180767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D803948-0C60-4166-A49B-00E64645A515}"/>
              </a:ext>
            </a:extLst>
          </p:cNvPr>
          <p:cNvPicPr>
            <a:picLocks noChangeAspect="1"/>
          </p:cNvPicPr>
          <p:nvPr/>
        </p:nvPicPr>
        <p:blipFill>
          <a:blip r:embed="rId2"/>
          <a:stretch>
            <a:fillRect/>
          </a:stretch>
        </p:blipFill>
        <p:spPr>
          <a:xfrm>
            <a:off x="3287229" y="715409"/>
            <a:ext cx="5617541" cy="5427181"/>
          </a:xfrm>
          <a:prstGeom prst="rect">
            <a:avLst/>
          </a:prstGeom>
        </p:spPr>
      </p:pic>
      <p:pic>
        <p:nvPicPr>
          <p:cNvPr id="3" name="Picture 2" descr="Logo&#10;&#10;Description automatically generated">
            <a:extLst>
              <a:ext uri="{FF2B5EF4-FFF2-40B4-BE49-F238E27FC236}">
                <a16:creationId xmlns:a16="http://schemas.microsoft.com/office/drawing/2014/main" id="{B030C16F-DAAF-324D-977A-D81C95CF39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157" y="380902"/>
            <a:ext cx="2022114" cy="696506"/>
          </a:xfrm>
          <a:prstGeom prst="rect">
            <a:avLst/>
          </a:prstGeom>
        </p:spPr>
      </p:pic>
    </p:spTree>
    <p:extLst>
      <p:ext uri="{BB962C8B-B14F-4D97-AF65-F5344CB8AC3E}">
        <p14:creationId xmlns:p14="http://schemas.microsoft.com/office/powerpoint/2010/main" val="2726743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4A5CA1-E503-4B3B-A95F-9F1C9D8CB6B0}"/>
              </a:ext>
            </a:extLst>
          </p:cNvPr>
          <p:cNvPicPr>
            <a:picLocks noChangeAspect="1"/>
          </p:cNvPicPr>
          <p:nvPr/>
        </p:nvPicPr>
        <p:blipFill>
          <a:blip r:embed="rId2"/>
          <a:stretch>
            <a:fillRect/>
          </a:stretch>
        </p:blipFill>
        <p:spPr>
          <a:xfrm>
            <a:off x="3357659" y="483368"/>
            <a:ext cx="5476681" cy="5891263"/>
          </a:xfrm>
          <a:prstGeom prst="rect">
            <a:avLst/>
          </a:prstGeom>
        </p:spPr>
      </p:pic>
      <p:pic>
        <p:nvPicPr>
          <p:cNvPr id="3" name="Picture 2" descr="Logo&#10;&#10;Description automatically generated">
            <a:extLst>
              <a:ext uri="{FF2B5EF4-FFF2-40B4-BE49-F238E27FC236}">
                <a16:creationId xmlns:a16="http://schemas.microsoft.com/office/drawing/2014/main" id="{5774F981-A76C-2C44-8C47-AAC8E4AFF7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157" y="380902"/>
            <a:ext cx="2022114" cy="696506"/>
          </a:xfrm>
          <a:prstGeom prst="rect">
            <a:avLst/>
          </a:prstGeom>
        </p:spPr>
      </p:pic>
    </p:spTree>
    <p:extLst>
      <p:ext uri="{BB962C8B-B14F-4D97-AF65-F5344CB8AC3E}">
        <p14:creationId xmlns:p14="http://schemas.microsoft.com/office/powerpoint/2010/main" val="2660220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139949-85CA-43CC-B815-5E642524C17A}"/>
              </a:ext>
            </a:extLst>
          </p:cNvPr>
          <p:cNvPicPr>
            <a:picLocks noChangeAspect="1"/>
          </p:cNvPicPr>
          <p:nvPr/>
        </p:nvPicPr>
        <p:blipFill>
          <a:blip r:embed="rId2"/>
          <a:stretch>
            <a:fillRect/>
          </a:stretch>
        </p:blipFill>
        <p:spPr>
          <a:xfrm>
            <a:off x="2850984" y="495300"/>
            <a:ext cx="6490031" cy="5867400"/>
          </a:xfrm>
          <a:prstGeom prst="rect">
            <a:avLst/>
          </a:prstGeom>
        </p:spPr>
      </p:pic>
      <p:pic>
        <p:nvPicPr>
          <p:cNvPr id="3" name="Picture 2" descr="Logo&#10;&#10;Description automatically generated">
            <a:extLst>
              <a:ext uri="{FF2B5EF4-FFF2-40B4-BE49-F238E27FC236}">
                <a16:creationId xmlns:a16="http://schemas.microsoft.com/office/drawing/2014/main" id="{C24FC3B2-E732-3F45-9C65-57CAA86EB6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157" y="380902"/>
            <a:ext cx="2022114" cy="696506"/>
          </a:xfrm>
          <a:prstGeom prst="rect">
            <a:avLst/>
          </a:prstGeom>
        </p:spPr>
      </p:pic>
    </p:spTree>
    <p:extLst>
      <p:ext uri="{BB962C8B-B14F-4D97-AF65-F5344CB8AC3E}">
        <p14:creationId xmlns:p14="http://schemas.microsoft.com/office/powerpoint/2010/main" val="734656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63681-1DE2-4A4F-A08B-CEA8DE5E1592}"/>
              </a:ext>
            </a:extLst>
          </p:cNvPr>
          <p:cNvSpPr>
            <a:spLocks noGrp="1"/>
          </p:cNvSpPr>
          <p:nvPr>
            <p:ph type="title"/>
          </p:nvPr>
        </p:nvSpPr>
        <p:spPr>
          <a:xfrm>
            <a:off x="2975957" y="66373"/>
            <a:ext cx="7862454" cy="1325563"/>
          </a:xfrm>
        </p:spPr>
        <p:txBody>
          <a:bodyPr>
            <a:normAutofit/>
          </a:bodyPr>
          <a:lstStyle/>
          <a:p>
            <a:pPr algn="ctr"/>
            <a:r>
              <a:rPr lang="en-US" sz="3600" b="1" dirty="0">
                <a:solidFill>
                  <a:srgbClr val="F47D30"/>
                </a:solidFill>
                <a:latin typeface="DINPro-Regular" panose="020B0504020101020102" pitchFamily="34" charset="0"/>
                <a:cs typeface="DINPro-Regular" panose="020B0504020101020102" pitchFamily="34" charset="0"/>
              </a:rPr>
              <a:t>FUNDING SOURCES - STATE</a:t>
            </a:r>
          </a:p>
        </p:txBody>
      </p:sp>
      <p:sp>
        <p:nvSpPr>
          <p:cNvPr id="3" name="Content Placeholder 2">
            <a:extLst>
              <a:ext uri="{FF2B5EF4-FFF2-40B4-BE49-F238E27FC236}">
                <a16:creationId xmlns:a16="http://schemas.microsoft.com/office/drawing/2014/main" id="{086F28D4-516D-42F1-A72B-C4FE9C300341}"/>
              </a:ext>
            </a:extLst>
          </p:cNvPr>
          <p:cNvSpPr>
            <a:spLocks noGrp="1"/>
          </p:cNvSpPr>
          <p:nvPr>
            <p:ph idx="1"/>
          </p:nvPr>
        </p:nvSpPr>
        <p:spPr>
          <a:xfrm>
            <a:off x="3804726" y="1926707"/>
            <a:ext cx="7513320" cy="4351338"/>
          </a:xfrm>
        </p:spPr>
        <p:txBody>
          <a:bodyPr>
            <a:normAutofit fontScale="85000" lnSpcReduction="20000"/>
          </a:bodyPr>
          <a:lstStyle/>
          <a:p>
            <a:r>
              <a:rPr lang="en-US" dirty="0">
                <a:latin typeface="DINPro-Regular" panose="020B0504020101020102" pitchFamily="34" charset="0"/>
                <a:cs typeface="DINPro-Regular" panose="020B0504020101020102" pitchFamily="34" charset="0"/>
              </a:rPr>
              <a:t>“Entitlement” – unrestricted funds, approximately $29,000 per support unit, approximately 23% of state funding </a:t>
            </a:r>
          </a:p>
          <a:p>
            <a:r>
              <a:rPr lang="en-US" dirty="0">
                <a:latin typeface="DINPro-Regular" panose="020B0504020101020102" pitchFamily="34" charset="0"/>
                <a:cs typeface="DINPro-Regular" panose="020B0504020101020102" pitchFamily="34" charset="0"/>
              </a:rPr>
              <a:t>Salary Apportionment – approximately 48% of state funding </a:t>
            </a:r>
          </a:p>
          <a:p>
            <a:r>
              <a:rPr lang="en-US" dirty="0">
                <a:latin typeface="DINPro-Regular" panose="020B0504020101020102" pitchFamily="34" charset="0"/>
                <a:cs typeface="DINPro-Regular" panose="020B0504020101020102" pitchFamily="34" charset="0"/>
              </a:rPr>
              <a:t>Benefit Apportionment - approximately 9% of state funding </a:t>
            </a:r>
          </a:p>
          <a:p>
            <a:r>
              <a:rPr lang="en-US" dirty="0">
                <a:latin typeface="DINPro-Regular" panose="020B0504020101020102" pitchFamily="34" charset="0"/>
                <a:cs typeface="DINPro-Regular" panose="020B0504020101020102" pitchFamily="34" charset="0"/>
              </a:rPr>
              <a:t>Transportation – depends on costs, but generally 5% of state funding</a:t>
            </a:r>
          </a:p>
          <a:p>
            <a:r>
              <a:rPr lang="en-US" dirty="0">
                <a:latin typeface="DINPro-Regular" panose="020B0504020101020102" pitchFamily="34" charset="0"/>
                <a:cs typeface="DINPro-Regular" panose="020B0504020101020102" pitchFamily="34" charset="0"/>
              </a:rPr>
              <a:t>Charter School Facilities - approximately 7% of state funding </a:t>
            </a:r>
          </a:p>
          <a:p>
            <a:r>
              <a:rPr lang="en-US" dirty="0">
                <a:latin typeface="DINPro-Regular" panose="020B0504020101020102" pitchFamily="34" charset="0"/>
                <a:cs typeface="DINPro-Regular" panose="020B0504020101020102" pitchFamily="34" charset="0"/>
              </a:rPr>
              <a:t>All other “special distributions” – (20 of them can apply to charters) approximately 8% of state funding </a:t>
            </a:r>
          </a:p>
          <a:p>
            <a:endParaRPr lang="en-US" dirty="0"/>
          </a:p>
        </p:txBody>
      </p:sp>
      <p:pic>
        <p:nvPicPr>
          <p:cNvPr id="4" name="Picture 3" descr="Logo&#10;&#10;Description automatically generated">
            <a:extLst>
              <a:ext uri="{FF2B5EF4-FFF2-40B4-BE49-F238E27FC236}">
                <a16:creationId xmlns:a16="http://schemas.microsoft.com/office/drawing/2014/main" id="{027019DE-14A6-3545-90BF-121144CA2B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157" y="380902"/>
            <a:ext cx="2022114" cy="696506"/>
          </a:xfrm>
          <a:prstGeom prst="rect">
            <a:avLst/>
          </a:prstGeom>
        </p:spPr>
      </p:pic>
      <p:pic>
        <p:nvPicPr>
          <p:cNvPr id="5" name="Picture 4" descr="A picture containing flower, indoor, plant&#10;&#10;Description automatically generated">
            <a:extLst>
              <a:ext uri="{FF2B5EF4-FFF2-40B4-BE49-F238E27FC236}">
                <a16:creationId xmlns:a16="http://schemas.microsoft.com/office/drawing/2014/main" id="{DE4ADE90-471A-5144-9194-10DFEB3BDF4C}"/>
              </a:ext>
            </a:extLst>
          </p:cNvPr>
          <p:cNvPicPr>
            <a:picLocks noChangeAspect="1"/>
          </p:cNvPicPr>
          <p:nvPr/>
        </p:nvPicPr>
        <p:blipFill rotWithShape="1">
          <a:blip r:embed="rId3">
            <a:extLst>
              <a:ext uri="{28A0092B-C50C-407E-A947-70E740481C1C}">
                <a14:useLocalDpi xmlns:a14="http://schemas.microsoft.com/office/drawing/2010/main" val="0"/>
              </a:ext>
            </a:extLst>
          </a:blip>
          <a:srcRect l="16111" r="43157"/>
          <a:stretch/>
        </p:blipFill>
        <p:spPr>
          <a:xfrm>
            <a:off x="0" y="1361441"/>
            <a:ext cx="3125204" cy="5115658"/>
          </a:xfrm>
          <a:prstGeom prst="rect">
            <a:avLst/>
          </a:prstGeom>
        </p:spPr>
      </p:pic>
      <p:sp>
        <p:nvSpPr>
          <p:cNvPr id="6" name="TextBox 5">
            <a:extLst>
              <a:ext uri="{FF2B5EF4-FFF2-40B4-BE49-F238E27FC236}">
                <a16:creationId xmlns:a16="http://schemas.microsoft.com/office/drawing/2014/main" id="{EABD96C6-1E5A-C44B-927A-4273E66E43C7}"/>
              </a:ext>
            </a:extLst>
          </p:cNvPr>
          <p:cNvSpPr txBox="1"/>
          <p:nvPr/>
        </p:nvSpPr>
        <p:spPr>
          <a:xfrm>
            <a:off x="3804726" y="1191940"/>
            <a:ext cx="8179723" cy="584775"/>
          </a:xfrm>
          <a:prstGeom prst="rect">
            <a:avLst/>
          </a:prstGeom>
          <a:noFill/>
        </p:spPr>
        <p:txBody>
          <a:bodyPr wrap="square" rtlCol="0">
            <a:spAutoFit/>
          </a:bodyPr>
          <a:lstStyle/>
          <a:p>
            <a:r>
              <a:rPr lang="en-US" sz="3200" b="1" dirty="0">
                <a:solidFill>
                  <a:srgbClr val="009DDC"/>
                </a:solidFill>
                <a:latin typeface="DINPro-Regular" panose="020B0504020101020102" pitchFamily="34" charset="0"/>
                <a:cs typeface="DINPro-Regular" panose="020B0504020101020102" pitchFamily="34" charset="0"/>
              </a:rPr>
              <a:t>State dollars can be grouped as follows:</a:t>
            </a:r>
          </a:p>
        </p:txBody>
      </p:sp>
    </p:spTree>
    <p:extLst>
      <p:ext uri="{BB962C8B-B14F-4D97-AF65-F5344CB8AC3E}">
        <p14:creationId xmlns:p14="http://schemas.microsoft.com/office/powerpoint/2010/main" val="35376851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3a9f1582-1c6e-4cdf-81aa-1598b3c2f764">QSWMZJH2YJAS-1785415090-581044</_dlc_DocId>
    <_dlc_DocIdUrl xmlns="3a9f1582-1c6e-4cdf-81aa-1598b3c2f764">
      <Url>https://bluum.sharepoint.com/sites/backoffice/_layouts/15/DocIdRedir.aspx?ID=QSWMZJH2YJAS-1785415090-581044</Url>
      <Description>QSWMZJH2YJAS-1785415090-581044</Description>
    </_dlc_DocIdUrl>
    <lcf76f155ced4ddcb4097134ff3c332f xmlns="e655c033-a477-42d5-b9a8-1608dcade9af">
      <Terms xmlns="http://schemas.microsoft.com/office/infopath/2007/PartnerControls"/>
    </lcf76f155ced4ddcb4097134ff3c332f>
    <TaxCatchAll xmlns="3a9f1582-1c6e-4cdf-81aa-1598b3c2f76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2921EB2F0896D74C8147B5B187EED2E4" ma:contentTypeVersion="18" ma:contentTypeDescription="Create a new document." ma:contentTypeScope="" ma:versionID="b1def1dc2b8c12ec9db43de7b3a4955a">
  <xsd:schema xmlns:xsd="http://www.w3.org/2001/XMLSchema" xmlns:xs="http://www.w3.org/2001/XMLSchema" xmlns:p="http://schemas.microsoft.com/office/2006/metadata/properties" xmlns:ns2="3a9f1582-1c6e-4cdf-81aa-1598b3c2f764" xmlns:ns3="e655c033-a477-42d5-b9a8-1608dcade9af" targetNamespace="http://schemas.microsoft.com/office/2006/metadata/properties" ma:root="true" ma:fieldsID="ef23d827bf385333407a6120377e8048" ns2:_="" ns3:_="">
    <xsd:import namespace="3a9f1582-1c6e-4cdf-81aa-1598b3c2f764"/>
    <xsd:import namespace="e655c033-a477-42d5-b9a8-1608dcade9af"/>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OCR" minOccurs="0"/>
                <xsd:element ref="ns3:MediaServiceDateTaken" minOccurs="0"/>
                <xsd:element ref="ns2:SharedWithUsers" minOccurs="0"/>
                <xsd:element ref="ns2:SharedWithDetails" minOccurs="0"/>
                <xsd:element ref="ns3:MediaServiceGenerationTime" minOccurs="0"/>
                <xsd:element ref="ns3:MediaServiceEventHashCode" minOccurs="0"/>
                <xsd:element ref="ns3:MediaServiceAutoKeyPoints" minOccurs="0"/>
                <xsd:element ref="ns3:MediaServiceKeyPoints"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9f1582-1c6e-4cdf-81aa-1598b3c2f76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a77dfa7d-3f6a-4176-b7db-822edf4d3a81}" ma:internalName="TaxCatchAll" ma:showField="CatchAllData" ma:web="3a9f1582-1c6e-4cdf-81aa-1598b3c2f76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655c033-a477-42d5-b9a8-1608dcade9a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cf6752c3-0009-4a51-aad7-a088b3a4bec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FB100F2-91B6-4AD9-8825-F8B549A6F63A}">
  <ds:schemaRefs>
    <ds:schemaRef ds:uri="http://schemas.microsoft.com/office/infopath/2007/PartnerControls"/>
    <ds:schemaRef ds:uri="http://www.w3.org/XML/1998/namespace"/>
    <ds:schemaRef ds:uri="http://purl.org/dc/elements/1.1/"/>
    <ds:schemaRef ds:uri="http://purl.org/dc/terms/"/>
    <ds:schemaRef ds:uri="http://schemas.microsoft.com/office/2006/metadata/properties"/>
    <ds:schemaRef ds:uri="http://schemas.microsoft.com/office/2006/documentManagement/types"/>
    <ds:schemaRef ds:uri="http://purl.org/dc/dcmitype/"/>
    <ds:schemaRef ds:uri="http://schemas.openxmlformats.org/package/2006/metadata/core-properties"/>
    <ds:schemaRef ds:uri="e655c033-a477-42d5-b9a8-1608dcade9af"/>
    <ds:schemaRef ds:uri="3a9f1582-1c6e-4cdf-81aa-1598b3c2f764"/>
  </ds:schemaRefs>
</ds:datastoreItem>
</file>

<file path=customXml/itemProps2.xml><?xml version="1.0" encoding="utf-8"?>
<ds:datastoreItem xmlns:ds="http://schemas.openxmlformats.org/officeDocument/2006/customXml" ds:itemID="{A9BCDB4E-4D40-44F4-9D41-1C3B2CAEC221}">
  <ds:schemaRefs>
    <ds:schemaRef ds:uri="http://schemas.microsoft.com/sharepoint/v3/contenttype/forms"/>
  </ds:schemaRefs>
</ds:datastoreItem>
</file>

<file path=customXml/itemProps3.xml><?xml version="1.0" encoding="utf-8"?>
<ds:datastoreItem xmlns:ds="http://schemas.openxmlformats.org/officeDocument/2006/customXml" ds:itemID="{FFD3CA57-719E-4E28-8836-22EADE024503}">
  <ds:schemaRefs>
    <ds:schemaRef ds:uri="http://schemas.microsoft.com/sharepoint/events"/>
  </ds:schemaRefs>
</ds:datastoreItem>
</file>

<file path=customXml/itemProps4.xml><?xml version="1.0" encoding="utf-8"?>
<ds:datastoreItem xmlns:ds="http://schemas.openxmlformats.org/officeDocument/2006/customXml" ds:itemID="{1B29B5AE-1DA1-4F3C-B708-E7FCAF9B0F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a9f1582-1c6e-4cdf-81aa-1598b3c2f764"/>
    <ds:schemaRef ds:uri="e655c033-a477-42d5-b9a8-1608dcade9a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1107</TotalTime>
  <Words>940</Words>
  <Application>Microsoft Office PowerPoint</Application>
  <PresentationFormat>Widescreen</PresentationFormat>
  <Paragraphs>104</Paragraphs>
  <Slides>15</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22" baseType="lpstr">
      <vt:lpstr>Arial</vt:lpstr>
      <vt:lpstr>Calibri</vt:lpstr>
      <vt:lpstr>Calibri Light</vt:lpstr>
      <vt:lpstr>DINPro-Regular</vt:lpstr>
      <vt:lpstr>Symbol</vt:lpstr>
      <vt:lpstr>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FUNDING SOURCES - STATE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Funding Report Example</dc:title>
  <dc:creator>Marc Carignan</dc:creator>
  <cp:lastModifiedBy>Haylee Mollerup</cp:lastModifiedBy>
  <cp:revision>103</cp:revision>
  <cp:lastPrinted>2020-05-07T23:18:59Z</cp:lastPrinted>
  <dcterms:created xsi:type="dcterms:W3CDTF">2019-02-06T21:58:26Z</dcterms:created>
  <dcterms:modified xsi:type="dcterms:W3CDTF">2025-09-15T17:44:43Z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0x0101002921EB2F0896D74C8147B5B187EED2E4</vt:lpwstr>
  </property>
  <property fmtid="{D5CDD505-2E9C-101B-9397-08002B2CF9AE}" pid="3" name="_dlc_DocIdItemGuid">
    <vt:lpwstr>5d1244f5-f769-4df1-985d-dd36895229e8</vt:lpwstr>
  </property>
  <property fmtid="{D5CDD505-2E9C-101B-9397-08002B2CF9AE}" pid="4" name="MediaServiceImageTags">
    <vt:lpwstr/>
  </property>
</Properties>
</file>